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537" r:id="rId3"/>
    <p:sldId id="257" r:id="rId4"/>
    <p:sldId id="539" r:id="rId5"/>
    <p:sldId id="541" r:id="rId6"/>
    <p:sldId id="540" r:id="rId7"/>
    <p:sldId id="538" r:id="rId8"/>
    <p:sldId id="259" r:id="rId9"/>
    <p:sldId id="260" r:id="rId10"/>
    <p:sldId id="261" r:id="rId11"/>
    <p:sldId id="262" r:id="rId12"/>
    <p:sldId id="263" r:id="rId13"/>
    <p:sldId id="264" r:id="rId14"/>
    <p:sldId id="265" r:id="rId15"/>
    <p:sldId id="266" r:id="rId16"/>
    <p:sldId id="542" r:id="rId17"/>
    <p:sldId id="535" r:id="rId18"/>
    <p:sldId id="10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4F47C-A894-4D60-8321-B56648D308F3}" v="1" dt="2018-12-14T12:12:41.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1828" autoAdjust="0"/>
  </p:normalViewPr>
  <p:slideViewPr>
    <p:cSldViewPr snapToGrid="0">
      <p:cViewPr varScale="1">
        <p:scale>
          <a:sx n="41" d="100"/>
          <a:sy n="41" d="100"/>
        </p:scale>
        <p:origin x="16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in Larkins" userId="af5c32d4-bff9-481d-835f-6d76cb413b13" providerId="ADAL" clId="{08683133-9B54-4D1D-9524-9C31CC18A881}"/>
    <pc:docChg chg="undo custSel addSld delSld modSld">
      <pc:chgData name="Iain Larkins" userId="af5c32d4-bff9-481d-835f-6d76cb413b13" providerId="ADAL" clId="{08683133-9B54-4D1D-9524-9C31CC18A881}" dt="2018-12-07T17:50:06.513" v="8507" actId="20577"/>
      <pc:docMkLst>
        <pc:docMk/>
      </pc:docMkLst>
      <pc:sldChg chg="addSp modSp">
        <pc:chgData name="Iain Larkins" userId="af5c32d4-bff9-481d-835f-6d76cb413b13" providerId="ADAL" clId="{08683133-9B54-4D1D-9524-9C31CC18A881}" dt="2018-12-06T21:44:58.437" v="8261" actId="14100"/>
        <pc:sldMkLst>
          <pc:docMk/>
          <pc:sldMk cId="2169751275" sldId="256"/>
        </pc:sldMkLst>
        <pc:spChg chg="add mod">
          <ac:chgData name="Iain Larkins" userId="af5c32d4-bff9-481d-835f-6d76cb413b13" providerId="ADAL" clId="{08683133-9B54-4D1D-9524-9C31CC18A881}" dt="2018-12-06T18:31:05.254" v="7888" actId="5793"/>
          <ac:spMkLst>
            <pc:docMk/>
            <pc:sldMk cId="2169751275" sldId="256"/>
            <ac:spMk id="5" creationId="{BAE302B6-B281-45BB-9FB3-F542F4DECDCE}"/>
          </ac:spMkLst>
        </pc:spChg>
        <pc:spChg chg="add">
          <ac:chgData name="Iain Larkins" userId="af5c32d4-bff9-481d-835f-6d76cb413b13" providerId="ADAL" clId="{08683133-9B54-4D1D-9524-9C31CC18A881}" dt="2018-12-03T16:08:23.127" v="3"/>
          <ac:spMkLst>
            <pc:docMk/>
            <pc:sldMk cId="2169751275" sldId="256"/>
            <ac:spMk id="7" creationId="{80479CC5-E867-4834-8A8D-78014EF93841}"/>
          </ac:spMkLst>
        </pc:spChg>
        <pc:picChg chg="add">
          <ac:chgData name="Iain Larkins" userId="af5c32d4-bff9-481d-835f-6d76cb413b13" providerId="ADAL" clId="{08683133-9B54-4D1D-9524-9C31CC18A881}" dt="2018-12-03T16:07:38.693" v="0"/>
          <ac:picMkLst>
            <pc:docMk/>
            <pc:sldMk cId="2169751275" sldId="256"/>
            <ac:picMk id="4" creationId="{D803D265-F218-4FDD-B710-A5990DE7C909}"/>
          </ac:picMkLst>
        </pc:picChg>
        <pc:picChg chg="add">
          <ac:chgData name="Iain Larkins" userId="af5c32d4-bff9-481d-835f-6d76cb413b13" providerId="ADAL" clId="{08683133-9B54-4D1D-9524-9C31CC18A881}" dt="2018-12-03T16:08:11.714" v="2"/>
          <ac:picMkLst>
            <pc:docMk/>
            <pc:sldMk cId="2169751275" sldId="256"/>
            <ac:picMk id="6" creationId="{87888630-CBFC-457C-BD53-75293A013F60}"/>
          </ac:picMkLst>
        </pc:picChg>
        <pc:picChg chg="add mod">
          <ac:chgData name="Iain Larkins" userId="af5c32d4-bff9-481d-835f-6d76cb413b13" providerId="ADAL" clId="{08683133-9B54-4D1D-9524-9C31CC18A881}" dt="2018-12-06T21:44:58.437" v="8261" actId="14100"/>
          <ac:picMkLst>
            <pc:docMk/>
            <pc:sldMk cId="2169751275" sldId="256"/>
            <ac:picMk id="8" creationId="{F933B3AA-BF7B-43CD-8DE4-5F4AF2161B8C}"/>
          </ac:picMkLst>
        </pc:picChg>
      </pc:sldChg>
      <pc:sldChg chg="addSp modSp add modNotesTx">
        <pc:chgData name="Iain Larkins" userId="af5c32d4-bff9-481d-835f-6d76cb413b13" providerId="ADAL" clId="{08683133-9B54-4D1D-9524-9C31CC18A881}" dt="2018-12-06T21:45:15.876" v="8263" actId="1076"/>
        <pc:sldMkLst>
          <pc:docMk/>
          <pc:sldMk cId="1569397739" sldId="257"/>
        </pc:sldMkLst>
        <pc:spChg chg="mod">
          <ac:chgData name="Iain Larkins" userId="af5c32d4-bff9-481d-835f-6d76cb413b13" providerId="ADAL" clId="{08683133-9B54-4D1D-9524-9C31CC18A881}" dt="2018-12-04T11:36:45.428" v="4964" actId="20577"/>
          <ac:spMkLst>
            <pc:docMk/>
            <pc:sldMk cId="1569397739" sldId="257"/>
            <ac:spMk id="2" creationId="{754A0742-7BC9-4CA6-812B-1ABF0539BEB2}"/>
          </ac:spMkLst>
        </pc:spChg>
        <pc:spChg chg="mod">
          <ac:chgData name="Iain Larkins" userId="af5c32d4-bff9-481d-835f-6d76cb413b13" providerId="ADAL" clId="{08683133-9B54-4D1D-9524-9C31CC18A881}" dt="2018-12-06T21:37:25.519" v="7997" actId="20577"/>
          <ac:spMkLst>
            <pc:docMk/>
            <pc:sldMk cId="1569397739" sldId="257"/>
            <ac:spMk id="3" creationId="{C065BB3E-C64D-4339-B7FB-FAEA71B2052F}"/>
          </ac:spMkLst>
        </pc:spChg>
        <pc:spChg chg="add">
          <ac:chgData name="Iain Larkins" userId="af5c32d4-bff9-481d-835f-6d76cb413b13" providerId="ADAL" clId="{08683133-9B54-4D1D-9524-9C31CC18A881}" dt="2018-12-03T16:11:49.188" v="41"/>
          <ac:spMkLst>
            <pc:docMk/>
            <pc:sldMk cId="1569397739" sldId="257"/>
            <ac:spMk id="5" creationId="{CF9AD400-2A57-4D2F-9C92-7310F9A6162B}"/>
          </ac:spMkLst>
        </pc:spChg>
        <pc:picChg chg="add">
          <ac:chgData name="Iain Larkins" userId="af5c32d4-bff9-481d-835f-6d76cb413b13" providerId="ADAL" clId="{08683133-9B54-4D1D-9524-9C31CC18A881}" dt="2018-12-03T16:11:38.093" v="40"/>
          <ac:picMkLst>
            <pc:docMk/>
            <pc:sldMk cId="1569397739" sldId="257"/>
            <ac:picMk id="4" creationId="{7EB7A9FC-8838-4CCF-B13A-156171A13932}"/>
          </ac:picMkLst>
        </pc:picChg>
        <pc:picChg chg="add mod">
          <ac:chgData name="Iain Larkins" userId="af5c32d4-bff9-481d-835f-6d76cb413b13" providerId="ADAL" clId="{08683133-9B54-4D1D-9524-9C31CC18A881}" dt="2018-12-06T21:45:15.876" v="8263" actId="1076"/>
          <ac:picMkLst>
            <pc:docMk/>
            <pc:sldMk cId="1569397739" sldId="257"/>
            <ac:picMk id="6" creationId="{18FE0B64-FDDE-412F-A50C-B48BC0B3818E}"/>
          </ac:picMkLst>
        </pc:picChg>
      </pc:sldChg>
      <pc:sldChg chg="addSp modSp add modNotesTx">
        <pc:chgData name="Iain Larkins" userId="af5c32d4-bff9-481d-835f-6d76cb413b13" providerId="ADAL" clId="{08683133-9B54-4D1D-9524-9C31CC18A881}" dt="2018-12-07T17:48:27.508" v="8505" actId="20577"/>
        <pc:sldMkLst>
          <pc:docMk/>
          <pc:sldMk cId="1891110383" sldId="259"/>
        </pc:sldMkLst>
        <pc:spChg chg="mod">
          <ac:chgData name="Iain Larkins" userId="af5c32d4-bff9-481d-835f-6d76cb413b13" providerId="ADAL" clId="{08683133-9B54-4D1D-9524-9C31CC18A881}" dt="2018-12-04T09:13:55.129" v="212" actId="113"/>
          <ac:spMkLst>
            <pc:docMk/>
            <pc:sldMk cId="1891110383" sldId="259"/>
            <ac:spMk id="2" creationId="{754A0742-7BC9-4CA6-812B-1ABF0539BEB2}"/>
          </ac:spMkLst>
        </pc:spChg>
        <pc:spChg chg="mod">
          <ac:chgData name="Iain Larkins" userId="af5c32d4-bff9-481d-835f-6d76cb413b13" providerId="ADAL" clId="{08683133-9B54-4D1D-9524-9C31CC18A881}" dt="2018-12-07T17:48:27.508" v="8505" actId="20577"/>
          <ac:spMkLst>
            <pc:docMk/>
            <pc:sldMk cId="1891110383" sldId="259"/>
            <ac:spMk id="3" creationId="{C065BB3E-C64D-4339-B7FB-FAEA71B2052F}"/>
          </ac:spMkLst>
        </pc:spChg>
        <pc:picChg chg="add mod">
          <ac:chgData name="Iain Larkins" userId="af5c32d4-bff9-481d-835f-6d76cb413b13" providerId="ADAL" clId="{08683133-9B54-4D1D-9524-9C31CC18A881}" dt="2018-12-06T21:45:23.864" v="8265" actId="1076"/>
          <ac:picMkLst>
            <pc:docMk/>
            <pc:sldMk cId="1891110383" sldId="259"/>
            <ac:picMk id="6" creationId="{78C926DE-1835-4543-92E8-9FEA4156B350}"/>
          </ac:picMkLst>
        </pc:picChg>
      </pc:sldChg>
      <pc:sldChg chg="addSp modSp add modNotesTx">
        <pc:chgData name="Iain Larkins" userId="af5c32d4-bff9-481d-835f-6d76cb413b13" providerId="ADAL" clId="{08683133-9B54-4D1D-9524-9C31CC18A881}" dt="2018-12-07T17:29:27.211" v="8451" actId="20577"/>
        <pc:sldMkLst>
          <pc:docMk/>
          <pc:sldMk cId="247062940" sldId="260"/>
        </pc:sldMkLst>
        <pc:spChg chg="mod">
          <ac:chgData name="Iain Larkins" userId="af5c32d4-bff9-481d-835f-6d76cb413b13" providerId="ADAL" clId="{08683133-9B54-4D1D-9524-9C31CC18A881}" dt="2018-12-04T09:13:38.549" v="210" actId="113"/>
          <ac:spMkLst>
            <pc:docMk/>
            <pc:sldMk cId="247062940" sldId="260"/>
            <ac:spMk id="2" creationId="{754A0742-7BC9-4CA6-812B-1ABF0539BEB2}"/>
          </ac:spMkLst>
        </pc:spChg>
        <pc:spChg chg="mod">
          <ac:chgData name="Iain Larkins" userId="af5c32d4-bff9-481d-835f-6d76cb413b13" providerId="ADAL" clId="{08683133-9B54-4D1D-9524-9C31CC18A881}" dt="2018-12-07T17:29:27.211" v="8451" actId="20577"/>
          <ac:spMkLst>
            <pc:docMk/>
            <pc:sldMk cId="247062940" sldId="260"/>
            <ac:spMk id="3" creationId="{C065BB3E-C64D-4339-B7FB-FAEA71B2052F}"/>
          </ac:spMkLst>
        </pc:spChg>
        <pc:picChg chg="add mod">
          <ac:chgData name="Iain Larkins" userId="af5c32d4-bff9-481d-835f-6d76cb413b13" providerId="ADAL" clId="{08683133-9B54-4D1D-9524-9C31CC18A881}" dt="2018-12-06T21:45:30.481" v="8267" actId="1076"/>
          <ac:picMkLst>
            <pc:docMk/>
            <pc:sldMk cId="247062940" sldId="260"/>
            <ac:picMk id="6" creationId="{1D0BACFE-8BAB-4C8E-A9EB-ED621DD8E6B0}"/>
          </ac:picMkLst>
        </pc:picChg>
      </pc:sldChg>
      <pc:sldChg chg="addSp modSp add modNotesTx">
        <pc:chgData name="Iain Larkins" userId="af5c32d4-bff9-481d-835f-6d76cb413b13" providerId="ADAL" clId="{08683133-9B54-4D1D-9524-9C31CC18A881}" dt="2018-12-07T17:30:23.294" v="8465" actId="20577"/>
        <pc:sldMkLst>
          <pc:docMk/>
          <pc:sldMk cId="1256313590" sldId="261"/>
        </pc:sldMkLst>
        <pc:spChg chg="mod">
          <ac:chgData name="Iain Larkins" userId="af5c32d4-bff9-481d-835f-6d76cb413b13" providerId="ADAL" clId="{08683133-9B54-4D1D-9524-9C31CC18A881}" dt="2018-12-07T17:30:23.294" v="8465" actId="20577"/>
          <ac:spMkLst>
            <pc:docMk/>
            <pc:sldMk cId="1256313590" sldId="261"/>
            <ac:spMk id="2" creationId="{754A0742-7BC9-4CA6-812B-1ABF0539BEB2}"/>
          </ac:spMkLst>
        </pc:spChg>
        <pc:spChg chg="mod">
          <ac:chgData name="Iain Larkins" userId="af5c32d4-bff9-481d-835f-6d76cb413b13" providerId="ADAL" clId="{08683133-9B54-4D1D-9524-9C31CC18A881}" dt="2018-12-07T17:30:17.819" v="8459" actId="20577"/>
          <ac:spMkLst>
            <pc:docMk/>
            <pc:sldMk cId="1256313590" sldId="261"/>
            <ac:spMk id="3" creationId="{C065BB3E-C64D-4339-B7FB-FAEA71B2052F}"/>
          </ac:spMkLst>
        </pc:spChg>
        <pc:picChg chg="add mod">
          <ac:chgData name="Iain Larkins" userId="af5c32d4-bff9-481d-835f-6d76cb413b13" providerId="ADAL" clId="{08683133-9B54-4D1D-9524-9C31CC18A881}" dt="2018-12-06T21:45:39.716" v="8269" actId="1076"/>
          <ac:picMkLst>
            <pc:docMk/>
            <pc:sldMk cId="1256313590" sldId="261"/>
            <ac:picMk id="6" creationId="{CFFEC4A1-248B-46BA-9914-D50F3907562D}"/>
          </ac:picMkLst>
        </pc:picChg>
      </pc:sldChg>
      <pc:sldChg chg="addSp modSp add modNotesTx">
        <pc:chgData name="Iain Larkins" userId="af5c32d4-bff9-481d-835f-6d76cb413b13" providerId="ADAL" clId="{08683133-9B54-4D1D-9524-9C31CC18A881}" dt="2018-12-07T17:31:05.298" v="8468" actId="20577"/>
        <pc:sldMkLst>
          <pc:docMk/>
          <pc:sldMk cId="749549803" sldId="262"/>
        </pc:sldMkLst>
        <pc:spChg chg="mod">
          <ac:chgData name="Iain Larkins" userId="af5c32d4-bff9-481d-835f-6d76cb413b13" providerId="ADAL" clId="{08683133-9B54-4D1D-9524-9C31CC18A881}" dt="2018-12-04T09:14:11.736" v="215" actId="113"/>
          <ac:spMkLst>
            <pc:docMk/>
            <pc:sldMk cId="749549803" sldId="262"/>
            <ac:spMk id="2" creationId="{754A0742-7BC9-4CA6-812B-1ABF0539BEB2}"/>
          </ac:spMkLst>
        </pc:spChg>
        <pc:spChg chg="mod">
          <ac:chgData name="Iain Larkins" userId="af5c32d4-bff9-481d-835f-6d76cb413b13" providerId="ADAL" clId="{08683133-9B54-4D1D-9524-9C31CC18A881}" dt="2018-12-07T17:31:05.298" v="8468" actId="20577"/>
          <ac:spMkLst>
            <pc:docMk/>
            <pc:sldMk cId="749549803" sldId="262"/>
            <ac:spMk id="3" creationId="{C065BB3E-C64D-4339-B7FB-FAEA71B2052F}"/>
          </ac:spMkLst>
        </pc:spChg>
        <pc:picChg chg="add mod">
          <ac:chgData name="Iain Larkins" userId="af5c32d4-bff9-481d-835f-6d76cb413b13" providerId="ADAL" clId="{08683133-9B54-4D1D-9524-9C31CC18A881}" dt="2018-12-06T21:45:45.235" v="8271" actId="1076"/>
          <ac:picMkLst>
            <pc:docMk/>
            <pc:sldMk cId="749549803" sldId="262"/>
            <ac:picMk id="6" creationId="{C99A72C3-E02A-4938-9B9D-2BFF2991E70D}"/>
          </ac:picMkLst>
        </pc:picChg>
      </pc:sldChg>
      <pc:sldChg chg="addSp modSp add modNotesTx">
        <pc:chgData name="Iain Larkins" userId="af5c32d4-bff9-481d-835f-6d76cb413b13" providerId="ADAL" clId="{08683133-9B54-4D1D-9524-9C31CC18A881}" dt="2018-12-07T17:49:13.227" v="8506" actId="20577"/>
        <pc:sldMkLst>
          <pc:docMk/>
          <pc:sldMk cId="1496194881" sldId="263"/>
        </pc:sldMkLst>
        <pc:spChg chg="mod">
          <ac:chgData name="Iain Larkins" userId="af5c32d4-bff9-481d-835f-6d76cb413b13" providerId="ADAL" clId="{08683133-9B54-4D1D-9524-9C31CC18A881}" dt="2018-12-04T10:04:27.632" v="817" actId="20577"/>
          <ac:spMkLst>
            <pc:docMk/>
            <pc:sldMk cId="1496194881" sldId="263"/>
            <ac:spMk id="2" creationId="{754A0742-7BC9-4CA6-812B-1ABF0539BEB2}"/>
          </ac:spMkLst>
        </pc:spChg>
        <pc:spChg chg="mod">
          <ac:chgData name="Iain Larkins" userId="af5c32d4-bff9-481d-835f-6d76cb413b13" providerId="ADAL" clId="{08683133-9B54-4D1D-9524-9C31CC18A881}" dt="2018-12-07T17:49:13.227" v="8506" actId="20577"/>
          <ac:spMkLst>
            <pc:docMk/>
            <pc:sldMk cId="1496194881" sldId="263"/>
            <ac:spMk id="3" creationId="{C065BB3E-C64D-4339-B7FB-FAEA71B2052F}"/>
          </ac:spMkLst>
        </pc:spChg>
        <pc:picChg chg="add mod">
          <ac:chgData name="Iain Larkins" userId="af5c32d4-bff9-481d-835f-6d76cb413b13" providerId="ADAL" clId="{08683133-9B54-4D1D-9524-9C31CC18A881}" dt="2018-12-06T21:45:52.560" v="8273" actId="1076"/>
          <ac:picMkLst>
            <pc:docMk/>
            <pc:sldMk cId="1496194881" sldId="263"/>
            <ac:picMk id="6" creationId="{4CDF205A-7DDB-494B-8005-E6B105E8FD4D}"/>
          </ac:picMkLst>
        </pc:picChg>
      </pc:sldChg>
      <pc:sldChg chg="addSp modSp add modNotesTx">
        <pc:chgData name="Iain Larkins" userId="af5c32d4-bff9-481d-835f-6d76cb413b13" providerId="ADAL" clId="{08683133-9B54-4D1D-9524-9C31CC18A881}" dt="2018-12-07T17:31:43.356" v="8472" actId="20577"/>
        <pc:sldMkLst>
          <pc:docMk/>
          <pc:sldMk cId="2595651868" sldId="264"/>
        </pc:sldMkLst>
        <pc:spChg chg="mod">
          <ac:chgData name="Iain Larkins" userId="af5c32d4-bff9-481d-835f-6d76cb413b13" providerId="ADAL" clId="{08683133-9B54-4D1D-9524-9C31CC18A881}" dt="2018-12-04T10:18:28.391" v="1820" actId="20577"/>
          <ac:spMkLst>
            <pc:docMk/>
            <pc:sldMk cId="2595651868" sldId="264"/>
            <ac:spMk id="2" creationId="{754A0742-7BC9-4CA6-812B-1ABF0539BEB2}"/>
          </ac:spMkLst>
        </pc:spChg>
        <pc:spChg chg="mod">
          <ac:chgData name="Iain Larkins" userId="af5c32d4-bff9-481d-835f-6d76cb413b13" providerId="ADAL" clId="{08683133-9B54-4D1D-9524-9C31CC18A881}" dt="2018-12-07T17:31:43.356" v="8472" actId="20577"/>
          <ac:spMkLst>
            <pc:docMk/>
            <pc:sldMk cId="2595651868" sldId="264"/>
            <ac:spMk id="3" creationId="{C065BB3E-C64D-4339-B7FB-FAEA71B2052F}"/>
          </ac:spMkLst>
        </pc:spChg>
        <pc:picChg chg="add mod">
          <ac:chgData name="Iain Larkins" userId="af5c32d4-bff9-481d-835f-6d76cb413b13" providerId="ADAL" clId="{08683133-9B54-4D1D-9524-9C31CC18A881}" dt="2018-12-06T21:45:58.572" v="8275" actId="1076"/>
          <ac:picMkLst>
            <pc:docMk/>
            <pc:sldMk cId="2595651868" sldId="264"/>
            <ac:picMk id="6" creationId="{3DDE5689-89DA-4DE4-AE9F-4FF17DD803A1}"/>
          </ac:picMkLst>
        </pc:picChg>
      </pc:sldChg>
      <pc:sldChg chg="addSp modSp add modNotesTx">
        <pc:chgData name="Iain Larkins" userId="af5c32d4-bff9-481d-835f-6d76cb413b13" providerId="ADAL" clId="{08683133-9B54-4D1D-9524-9C31CC18A881}" dt="2018-12-07T17:32:15.593" v="8481" actId="20577"/>
        <pc:sldMkLst>
          <pc:docMk/>
          <pc:sldMk cId="98411193" sldId="265"/>
        </pc:sldMkLst>
        <pc:spChg chg="mod">
          <ac:chgData name="Iain Larkins" userId="af5c32d4-bff9-481d-835f-6d76cb413b13" providerId="ADAL" clId="{08683133-9B54-4D1D-9524-9C31CC18A881}" dt="2018-12-04T15:17:51.235" v="6210" actId="20577"/>
          <ac:spMkLst>
            <pc:docMk/>
            <pc:sldMk cId="98411193" sldId="265"/>
            <ac:spMk id="2" creationId="{754A0742-7BC9-4CA6-812B-1ABF0539BEB2}"/>
          </ac:spMkLst>
        </pc:spChg>
        <pc:spChg chg="mod">
          <ac:chgData name="Iain Larkins" userId="af5c32d4-bff9-481d-835f-6d76cb413b13" providerId="ADAL" clId="{08683133-9B54-4D1D-9524-9C31CC18A881}" dt="2018-12-07T17:32:15.593" v="8481" actId="20577"/>
          <ac:spMkLst>
            <pc:docMk/>
            <pc:sldMk cId="98411193" sldId="265"/>
            <ac:spMk id="3" creationId="{C065BB3E-C64D-4339-B7FB-FAEA71B2052F}"/>
          </ac:spMkLst>
        </pc:spChg>
        <pc:picChg chg="add">
          <ac:chgData name="Iain Larkins" userId="af5c32d4-bff9-481d-835f-6d76cb413b13" providerId="ADAL" clId="{08683133-9B54-4D1D-9524-9C31CC18A881}" dt="2018-12-06T21:46:03.544" v="8276"/>
          <ac:picMkLst>
            <pc:docMk/>
            <pc:sldMk cId="98411193" sldId="265"/>
            <ac:picMk id="6" creationId="{3EA14C35-7404-4710-A1FE-077EDFAB74A8}"/>
          </ac:picMkLst>
        </pc:picChg>
      </pc:sldChg>
      <pc:sldChg chg="addSp modSp add">
        <pc:chgData name="Iain Larkins" userId="af5c32d4-bff9-481d-835f-6d76cb413b13" providerId="ADAL" clId="{08683133-9B54-4D1D-9524-9C31CC18A881}" dt="2018-12-07T17:50:06.513" v="8507" actId="20577"/>
        <pc:sldMkLst>
          <pc:docMk/>
          <pc:sldMk cId="3890319687" sldId="266"/>
        </pc:sldMkLst>
        <pc:spChg chg="mod">
          <ac:chgData name="Iain Larkins" userId="af5c32d4-bff9-481d-835f-6d76cb413b13" providerId="ADAL" clId="{08683133-9B54-4D1D-9524-9C31CC18A881}" dt="2018-12-06T13:33:36.409" v="6802" actId="20577"/>
          <ac:spMkLst>
            <pc:docMk/>
            <pc:sldMk cId="3890319687" sldId="266"/>
            <ac:spMk id="2" creationId="{754A0742-7BC9-4CA6-812B-1ABF0539BEB2}"/>
          </ac:spMkLst>
        </pc:spChg>
        <pc:spChg chg="mod">
          <ac:chgData name="Iain Larkins" userId="af5c32d4-bff9-481d-835f-6d76cb413b13" providerId="ADAL" clId="{08683133-9B54-4D1D-9524-9C31CC18A881}" dt="2018-12-07T17:50:06.513" v="8507" actId="20577"/>
          <ac:spMkLst>
            <pc:docMk/>
            <pc:sldMk cId="3890319687" sldId="266"/>
            <ac:spMk id="3" creationId="{C065BB3E-C64D-4339-B7FB-FAEA71B2052F}"/>
          </ac:spMkLst>
        </pc:spChg>
        <pc:picChg chg="add mod">
          <ac:chgData name="Iain Larkins" userId="af5c32d4-bff9-481d-835f-6d76cb413b13" providerId="ADAL" clId="{08683133-9B54-4D1D-9524-9C31CC18A881}" dt="2018-12-06T21:46:16.616" v="8278" actId="1076"/>
          <ac:picMkLst>
            <pc:docMk/>
            <pc:sldMk cId="3890319687" sldId="266"/>
            <ac:picMk id="6" creationId="{EBD7CC66-BC24-4739-B11B-849FB9A4FA93}"/>
          </ac:picMkLst>
        </pc:picChg>
      </pc:sldChg>
      <pc:sldChg chg="addSp modSp add">
        <pc:chgData name="Iain Larkins" userId="af5c32d4-bff9-481d-835f-6d76cb413b13" providerId="ADAL" clId="{08683133-9B54-4D1D-9524-9C31CC18A881}" dt="2018-12-06T21:47:05.436" v="8289" actId="14100"/>
        <pc:sldMkLst>
          <pc:docMk/>
          <pc:sldMk cId="384978636" sldId="535"/>
        </pc:sldMkLst>
        <pc:picChg chg="mod">
          <ac:chgData name="Iain Larkins" userId="af5c32d4-bff9-481d-835f-6d76cb413b13" providerId="ADAL" clId="{08683133-9B54-4D1D-9524-9C31CC18A881}" dt="2018-12-06T21:46:32.968" v="8281" actId="1076"/>
          <ac:picMkLst>
            <pc:docMk/>
            <pc:sldMk cId="384978636" sldId="535"/>
            <ac:picMk id="2" creationId="{00000000-0000-0000-0000-000000000000}"/>
          </ac:picMkLst>
        </pc:picChg>
        <pc:picChg chg="mod">
          <ac:chgData name="Iain Larkins" userId="af5c32d4-bff9-481d-835f-6d76cb413b13" providerId="ADAL" clId="{08683133-9B54-4D1D-9524-9C31CC18A881}" dt="2018-12-06T21:46:41.688" v="8283" actId="14100"/>
          <ac:picMkLst>
            <pc:docMk/>
            <pc:sldMk cId="384978636" sldId="535"/>
            <ac:picMk id="3" creationId="{00000000-0000-0000-0000-000000000000}"/>
          </ac:picMkLst>
        </pc:picChg>
        <pc:picChg chg="mod">
          <ac:chgData name="Iain Larkins" userId="af5c32d4-bff9-481d-835f-6d76cb413b13" providerId="ADAL" clId="{08683133-9B54-4D1D-9524-9C31CC18A881}" dt="2018-12-06T21:46:48.238" v="8284" actId="1076"/>
          <ac:picMkLst>
            <pc:docMk/>
            <pc:sldMk cId="384978636" sldId="535"/>
            <ac:picMk id="5" creationId="{00000000-0000-0000-0000-000000000000}"/>
          </ac:picMkLst>
        </pc:picChg>
        <pc:picChg chg="add mod">
          <ac:chgData name="Iain Larkins" userId="af5c32d4-bff9-481d-835f-6d76cb413b13" providerId="ADAL" clId="{08683133-9B54-4D1D-9524-9C31CC18A881}" dt="2018-12-06T21:46:54.659" v="8285" actId="1076"/>
          <ac:picMkLst>
            <pc:docMk/>
            <pc:sldMk cId="384978636" sldId="535"/>
            <ac:picMk id="8" creationId="{66670856-F70C-4145-ABB0-7650E88FE8A1}"/>
          </ac:picMkLst>
        </pc:picChg>
        <pc:picChg chg="mod">
          <ac:chgData name="Iain Larkins" userId="af5c32d4-bff9-481d-835f-6d76cb413b13" providerId="ADAL" clId="{08683133-9B54-4D1D-9524-9C31CC18A881}" dt="2018-12-06T21:47:05.436" v="8289" actId="14100"/>
          <ac:picMkLst>
            <pc:docMk/>
            <pc:sldMk cId="384978636" sldId="535"/>
            <ac:picMk id="10" creationId="{0C9D47B5-E69C-41A6-B583-A4F1626E6A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50463-952E-4601-BAEA-BE28A5D203EE}" type="datetimeFigureOut">
              <a:rPr lang="en-GB" smtClean="0"/>
              <a:t>17/12/2018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9638-5B92-43EF-B6AE-CF8CABF40430}" type="slidenum">
              <a:rPr lang="en-GB" smtClean="0"/>
              <a:t>‹#›</a:t>
            </a:fld>
            <a:endParaRPr lang="en-GB"/>
          </a:p>
        </p:txBody>
      </p:sp>
    </p:spTree>
    <p:extLst>
      <p:ext uri="{BB962C8B-B14F-4D97-AF65-F5344CB8AC3E}">
        <p14:creationId xmlns:p14="http://schemas.microsoft.com/office/powerpoint/2010/main" val="38453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7B9638-5B92-43EF-B6AE-CF8CABF40430}" type="slidenum">
              <a:rPr lang="en-GB" smtClean="0"/>
              <a:t>1</a:t>
            </a:fld>
            <a:endParaRPr lang="en-GB"/>
          </a:p>
        </p:txBody>
      </p:sp>
    </p:spTree>
    <p:extLst>
      <p:ext uri="{BB962C8B-B14F-4D97-AF65-F5344CB8AC3E}">
        <p14:creationId xmlns:p14="http://schemas.microsoft.com/office/powerpoint/2010/main" val="305405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10</a:t>
            </a:fld>
            <a:endParaRPr lang="en-GB"/>
          </a:p>
        </p:txBody>
      </p:sp>
    </p:spTree>
    <p:extLst>
      <p:ext uri="{BB962C8B-B14F-4D97-AF65-F5344CB8AC3E}">
        <p14:creationId xmlns:p14="http://schemas.microsoft.com/office/powerpoint/2010/main" val="238151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11</a:t>
            </a:fld>
            <a:endParaRPr lang="en-GB"/>
          </a:p>
        </p:txBody>
      </p:sp>
    </p:spTree>
    <p:extLst>
      <p:ext uri="{BB962C8B-B14F-4D97-AF65-F5344CB8AC3E}">
        <p14:creationId xmlns:p14="http://schemas.microsoft.com/office/powerpoint/2010/main" val="199222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12</a:t>
            </a:fld>
            <a:endParaRPr lang="en-GB"/>
          </a:p>
        </p:txBody>
      </p:sp>
    </p:spTree>
    <p:extLst>
      <p:ext uri="{BB962C8B-B14F-4D97-AF65-F5344CB8AC3E}">
        <p14:creationId xmlns:p14="http://schemas.microsoft.com/office/powerpoint/2010/main" val="76836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u="sng"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13</a:t>
            </a:fld>
            <a:endParaRPr lang="en-GB"/>
          </a:p>
        </p:txBody>
      </p:sp>
    </p:spTree>
    <p:extLst>
      <p:ext uri="{BB962C8B-B14F-4D97-AF65-F5344CB8AC3E}">
        <p14:creationId xmlns:p14="http://schemas.microsoft.com/office/powerpoint/2010/main" val="3003985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14</a:t>
            </a:fld>
            <a:endParaRPr lang="en-GB"/>
          </a:p>
        </p:txBody>
      </p:sp>
    </p:spTree>
    <p:extLst>
      <p:ext uri="{BB962C8B-B14F-4D97-AF65-F5344CB8AC3E}">
        <p14:creationId xmlns:p14="http://schemas.microsoft.com/office/powerpoint/2010/main" val="214666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15</a:t>
            </a:fld>
            <a:endParaRPr lang="en-GB"/>
          </a:p>
        </p:txBody>
      </p:sp>
    </p:spTree>
    <p:extLst>
      <p:ext uri="{BB962C8B-B14F-4D97-AF65-F5344CB8AC3E}">
        <p14:creationId xmlns:p14="http://schemas.microsoft.com/office/powerpoint/2010/main" val="231174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16</a:t>
            </a:fld>
            <a:endParaRPr lang="en-GB"/>
          </a:p>
        </p:txBody>
      </p:sp>
    </p:spTree>
    <p:extLst>
      <p:ext uri="{BB962C8B-B14F-4D97-AF65-F5344CB8AC3E}">
        <p14:creationId xmlns:p14="http://schemas.microsoft.com/office/powerpoint/2010/main" val="163267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sz="1000" dirty="0"/>
              <a:t>Text  </a:t>
            </a:r>
          </a:p>
          <a:p>
            <a:endParaRPr lang="en-GB" dirty="0"/>
          </a:p>
        </p:txBody>
      </p:sp>
    </p:spTree>
    <p:extLst>
      <p:ext uri="{BB962C8B-B14F-4D97-AF65-F5344CB8AC3E}">
        <p14:creationId xmlns:p14="http://schemas.microsoft.com/office/powerpoint/2010/main" val="123823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Advertising Standards Authority (ASA) has banned a Volkswagen television advert after it ruled that it encouraged irresponsible driving by exaggerating the benefits of a vehicle’s safety features.</a:t>
            </a:r>
          </a:p>
          <a:p>
            <a:pPr marL="171450" indent="-171450">
              <a:buFont typeface="Arial" panose="020B0604020202020204" pitchFamily="34" charset="0"/>
              <a:buChar char="•"/>
            </a:pPr>
            <a:r>
              <a:rPr lang="en-GB" dirty="0"/>
              <a:t>The ad then showed them driving through a residential area and suddenly braking to a halt to avoid a pedestrian who had walked into the middle of the road. An alert feature flashed on the dashboard behind the steering wheel. The father appeared to be relieved and taps the dashboard. As the car drove on, on-screen text stated “For life’s adventurers….We make the future real”.</a:t>
            </a:r>
          </a:p>
        </p:txBody>
      </p:sp>
      <p:sp>
        <p:nvSpPr>
          <p:cNvPr id="4" name="Slide Number Placeholder 3"/>
          <p:cNvSpPr>
            <a:spLocks noGrp="1"/>
          </p:cNvSpPr>
          <p:nvPr>
            <p:ph type="sldNum" sz="quarter" idx="5"/>
          </p:nvPr>
        </p:nvSpPr>
        <p:spPr/>
        <p:txBody>
          <a:bodyPr/>
          <a:lstStyle/>
          <a:p>
            <a:fld id="{13B71EA7-7A0B-B447-B405-F48060413BFC}" type="slidenum">
              <a:rPr lang="en-US" smtClean="0"/>
              <a:t>18</a:t>
            </a:fld>
            <a:endParaRPr lang="en-US"/>
          </a:p>
        </p:txBody>
      </p:sp>
    </p:spTree>
    <p:extLst>
      <p:ext uri="{BB962C8B-B14F-4D97-AF65-F5344CB8AC3E}">
        <p14:creationId xmlns:p14="http://schemas.microsoft.com/office/powerpoint/2010/main" val="315985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2</a:t>
            </a:fld>
            <a:endParaRPr lang="en-GB"/>
          </a:p>
        </p:txBody>
      </p:sp>
    </p:spTree>
    <p:extLst>
      <p:ext uri="{BB962C8B-B14F-4D97-AF65-F5344CB8AC3E}">
        <p14:creationId xmlns:p14="http://schemas.microsoft.com/office/powerpoint/2010/main" val="33574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3</a:t>
            </a:fld>
            <a:endParaRPr lang="en-GB"/>
          </a:p>
        </p:txBody>
      </p:sp>
    </p:spTree>
    <p:extLst>
      <p:ext uri="{BB962C8B-B14F-4D97-AF65-F5344CB8AC3E}">
        <p14:creationId xmlns:p14="http://schemas.microsoft.com/office/powerpoint/2010/main" val="11687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rgbClr val="69AA2F"/>
              </a:buCl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4</a:t>
            </a:fld>
            <a:endParaRPr lang="en-GB"/>
          </a:p>
        </p:txBody>
      </p:sp>
    </p:spTree>
    <p:extLst>
      <p:ext uri="{BB962C8B-B14F-4D97-AF65-F5344CB8AC3E}">
        <p14:creationId xmlns:p14="http://schemas.microsoft.com/office/powerpoint/2010/main" val="1821132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5</a:t>
            </a:fld>
            <a:endParaRPr lang="en-GB"/>
          </a:p>
        </p:txBody>
      </p:sp>
    </p:spTree>
    <p:extLst>
      <p:ext uri="{BB962C8B-B14F-4D97-AF65-F5344CB8AC3E}">
        <p14:creationId xmlns:p14="http://schemas.microsoft.com/office/powerpoint/2010/main" val="268811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6</a:t>
            </a:fld>
            <a:endParaRPr lang="en-GB"/>
          </a:p>
        </p:txBody>
      </p:sp>
    </p:spTree>
    <p:extLst>
      <p:ext uri="{BB962C8B-B14F-4D97-AF65-F5344CB8AC3E}">
        <p14:creationId xmlns:p14="http://schemas.microsoft.com/office/powerpoint/2010/main" val="39461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7</a:t>
            </a:fld>
            <a:endParaRPr lang="en-GB"/>
          </a:p>
        </p:txBody>
      </p:sp>
    </p:spTree>
    <p:extLst>
      <p:ext uri="{BB962C8B-B14F-4D97-AF65-F5344CB8AC3E}">
        <p14:creationId xmlns:p14="http://schemas.microsoft.com/office/powerpoint/2010/main" val="289392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8</a:t>
            </a:fld>
            <a:endParaRPr lang="en-GB"/>
          </a:p>
        </p:txBody>
      </p:sp>
    </p:spTree>
    <p:extLst>
      <p:ext uri="{BB962C8B-B14F-4D97-AF65-F5344CB8AC3E}">
        <p14:creationId xmlns:p14="http://schemas.microsoft.com/office/powerpoint/2010/main" val="268083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197B9638-5B92-43EF-B6AE-CF8CABF40430}" type="slidenum">
              <a:rPr lang="en-GB" smtClean="0"/>
              <a:t>9</a:t>
            </a:fld>
            <a:endParaRPr lang="en-GB"/>
          </a:p>
        </p:txBody>
      </p:sp>
    </p:spTree>
    <p:extLst>
      <p:ext uri="{BB962C8B-B14F-4D97-AF65-F5344CB8AC3E}">
        <p14:creationId xmlns:p14="http://schemas.microsoft.com/office/powerpoint/2010/main" val="232540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0367-FA29-46F3-A7C7-5D4CD55A74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1A9AFB-B19B-42D5-B604-FEFFE263A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56701E-F336-4BA6-BF9B-4C5DAB9EE15C}"/>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D287A5C8-59CE-4EA1-AF00-B6E88D95B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451E88-14B2-4508-94AE-024DFAFBEFD3}"/>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29306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227A-EF0B-4297-B4E8-5ED4A73942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9F6DB7-A090-416D-8ADF-B99D5F7271B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C5AB38-2993-456E-B300-B7ED9A7706C2}"/>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2BBBD084-3CC2-48AE-B620-8AE4C1230B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8267F1-890B-4ED2-B510-2257FFD1E1C3}"/>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3417585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147C2-4323-46D3-9DF5-07F823FA11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54208D-F17D-4C3B-908B-ED9907B205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9E8A65-31AA-4250-BBBE-C602AE3D8FB0}"/>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3C4947E1-B4CC-40EE-8F8C-7996C97279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279B3-961C-479D-AC81-37C783449544}"/>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274565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Nissan Brand Bold" panose="020B080402020403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7" name="Content Placeholder 16"/>
          <p:cNvSpPr>
            <a:spLocks noGrp="1"/>
          </p:cNvSpPr>
          <p:nvPr>
            <p:ph sz="quarter" idx="14"/>
          </p:nvPr>
        </p:nvSpPr>
        <p:spPr>
          <a:xfrm>
            <a:off x="484799" y="1198800"/>
            <a:ext cx="11155465" cy="1000787"/>
          </a:xfrm>
        </p:spPr>
        <p:txBody>
          <a:bodyPr wrap="square">
            <a:spAutoFit/>
          </a:bodyPr>
          <a:lstStyle>
            <a:lvl1pPr marL="288000" indent="-288000">
              <a:spcBef>
                <a:spcPts val="400"/>
              </a:spcBef>
              <a:buFont typeface="+mj-lt"/>
              <a:buAutoNum type="arabicPeriod"/>
              <a:tabLst>
                <a:tab pos="4303713" algn="l"/>
                <a:tab pos="7172325" algn="r"/>
              </a:tabLst>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288000" indent="-288000">
              <a:buClrTx/>
              <a:buFont typeface="+mj-lt"/>
              <a:buAutoNum type="alphaLcPeriod"/>
              <a:tabLst>
                <a:tab pos="4303713" algn="l"/>
                <a:tab pos="7172325" algn="r"/>
              </a:tabLst>
              <a:defRPr sz="1600">
                <a:latin typeface="Verdana" panose="020B0604030504040204" pitchFamily="34" charset="0"/>
                <a:ea typeface="Verdana" panose="020B0604030504040204" pitchFamily="34" charset="0"/>
                <a:cs typeface="Verdana" panose="020B0604030504040204" pitchFamily="34" charset="0"/>
              </a:defRPr>
            </a:lvl2pPr>
            <a:lvl3pPr marL="0" indent="0">
              <a:spcBef>
                <a:spcPts val="1400"/>
              </a:spcBef>
              <a:spcAft>
                <a:spcPts val="1000"/>
              </a:spcAft>
              <a:buNone/>
              <a:defRPr sz="1600" b="1"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9" name="Rectangle 8"/>
          <p:cNvSpPr/>
          <p:nvPr userDrawn="1"/>
        </p:nvSpPr>
        <p:spPr>
          <a:xfrm>
            <a:off x="0" y="6408616"/>
            <a:ext cx="12193588" cy="449384"/>
          </a:xfrm>
          <a:prstGeom prst="rect">
            <a:avLst/>
          </a:prstGeom>
          <a:solidFill>
            <a:srgbClr val="C3002F"/>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sz="1800" dirty="0">
              <a:solidFill>
                <a:srgbClr val="FFFFFF"/>
              </a:solidFill>
            </a:endParaRPr>
          </a:p>
        </p:txBody>
      </p:sp>
      <p:pic>
        <p:nvPicPr>
          <p:cNvPr id="13" name="Picture 12" descr="nissan_wordmark_ne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0296" y="6528903"/>
            <a:ext cx="1434960" cy="208817"/>
          </a:xfrm>
          <a:prstGeom prst="rect">
            <a:avLst/>
          </a:prstGeom>
        </p:spPr>
      </p:pic>
      <p:sp>
        <p:nvSpPr>
          <p:cNvPr id="16" name="Slide Number Placeholder 5"/>
          <p:cNvSpPr>
            <a:spLocks noGrp="1"/>
          </p:cNvSpPr>
          <p:nvPr>
            <p:ph type="sldNum" sz="quarter" idx="4"/>
          </p:nvPr>
        </p:nvSpPr>
        <p:spPr>
          <a:xfrm>
            <a:off x="8904862" y="6447482"/>
            <a:ext cx="947541" cy="365125"/>
          </a:xfrm>
          <a:prstGeom prst="rect">
            <a:avLst/>
          </a:prstGeom>
        </p:spPr>
        <p:txBody>
          <a:bodyPr vert="horz" lIns="121891" tIns="60945" rIns="121891" bIns="60945" rtlCol="0" anchor="ctr"/>
          <a:lstStyle>
            <a:lvl1pPr algn="r">
              <a:defRPr sz="1600">
                <a:solidFill>
                  <a:srgbClr val="FFFFFF"/>
                </a:solidFill>
                <a:latin typeface="Verdana"/>
                <a:cs typeface="Verdana"/>
              </a:defRPr>
            </a:lvl1pPr>
          </a:lstStyle>
          <a:p>
            <a:fld id="{092826BB-99B9-7743-A4C5-2A0F74D892DA}" type="slidenum">
              <a:rPr lang="en-US" smtClean="0"/>
              <a:pPr/>
              <a:t>‹#›</a:t>
            </a:fld>
            <a:endParaRPr lang="en-US" dirty="0"/>
          </a:p>
        </p:txBody>
      </p:sp>
      <p:pic>
        <p:nvPicPr>
          <p:cNvPr id="18" name="Picture 18" descr="D:\LocalData\N175864\Desktop\New_Labeling\Final_Labeling\Labeling_NML_N-C_10pt.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946814" y="6475387"/>
            <a:ext cx="1728675" cy="3153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0" y="1"/>
            <a:ext cx="136853" cy="908140"/>
          </a:xfrm>
          <a:prstGeom prst="rect">
            <a:avLst/>
          </a:prstGeom>
          <a:solidFill>
            <a:srgbClr val="C3002F"/>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sz="1800" dirty="0">
              <a:solidFill>
                <a:srgbClr val="FFFFFF"/>
              </a:solidFill>
            </a:endParaRPr>
          </a:p>
        </p:txBody>
      </p:sp>
    </p:spTree>
    <p:extLst>
      <p:ext uri="{BB962C8B-B14F-4D97-AF65-F5344CB8AC3E}">
        <p14:creationId xmlns:p14="http://schemas.microsoft.com/office/powerpoint/2010/main" val="270482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5BC7-0F5A-4AB5-883B-0A920AB465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C8E60-A209-4EDA-868F-204D86EC97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9D0CE6-1F0F-4401-B964-995B1640250A}"/>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BFC9BAC3-E5D7-4479-B44D-18358B5111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AA0D65-3DB6-488E-B851-CC7B73A9BE75}"/>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128238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1283-4537-4070-86FD-CAD7B261A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ABA087-7832-4831-A63A-00B8A77C2C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F268A3-1088-405E-BBB7-F400C0BA8278}"/>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1940A42C-702A-42C8-8EED-4CED823435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A0FD2-8A06-4DDC-931C-625ECB8C2588}"/>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308689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F686-352F-46AD-BB80-A7BB406E5F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450612-A62C-4580-868A-143E8713E8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27CA49-A023-408B-B7BA-1B2B45BB0C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54E409-014F-4CAF-B22F-DFABFDD1AF64}"/>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6" name="Footer Placeholder 5">
            <a:extLst>
              <a:ext uri="{FF2B5EF4-FFF2-40B4-BE49-F238E27FC236}">
                <a16:creationId xmlns:a16="http://schemas.microsoft.com/office/drawing/2014/main" id="{B83408E3-CD96-4A2E-8715-83FF0ECB59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03C56C-5B5E-4EC8-A954-8D6F077E3402}"/>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424977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CE693-6770-40A2-A69A-94362EE352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E35C49-F672-4520-87ED-1682CAD400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56E65B-BBBE-47EC-AF04-7FC3D4C8B2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0DD8AF-7352-4237-95ED-C57944F38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A98656-41AA-4B51-B6A1-ACAEBA9D40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054F5A-6CD8-40DA-9443-7A6EB9435E52}"/>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8" name="Footer Placeholder 7">
            <a:extLst>
              <a:ext uri="{FF2B5EF4-FFF2-40B4-BE49-F238E27FC236}">
                <a16:creationId xmlns:a16="http://schemas.microsoft.com/office/drawing/2014/main" id="{4E2098C3-6313-4CE1-B5CD-9ADA114322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76AA11-7238-4F97-9739-FB484C438D2D}"/>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126074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3E05-DEF7-459D-88F0-BAFFDAC24C3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0ECDA9-8958-4DB6-9704-8FDEDBA39F9C}"/>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4" name="Footer Placeholder 3">
            <a:extLst>
              <a:ext uri="{FF2B5EF4-FFF2-40B4-BE49-F238E27FC236}">
                <a16:creationId xmlns:a16="http://schemas.microsoft.com/office/drawing/2014/main" id="{50CEF782-6DD8-4632-8EA1-C5D2E49B75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76C5CC-71C9-4080-A9BC-E4C5DFB28A44}"/>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357563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3457C-1B5D-4410-90B2-8FD000FAB7A8}"/>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3" name="Footer Placeholder 2">
            <a:extLst>
              <a:ext uri="{FF2B5EF4-FFF2-40B4-BE49-F238E27FC236}">
                <a16:creationId xmlns:a16="http://schemas.microsoft.com/office/drawing/2014/main" id="{2FAFD0B4-1D4F-46B4-AA31-E7DA87424F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E3677C-1448-473F-B393-F80290CF7A57}"/>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289224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A3B1-AC99-40D0-B087-D49089101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593040-E14A-46F4-90B3-6F8C3604C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F480E9-9ADC-471B-AD38-DE8FF474F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F2E541-3B58-43AB-9D2A-F4EF1C0EEF52}"/>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6" name="Footer Placeholder 5">
            <a:extLst>
              <a:ext uri="{FF2B5EF4-FFF2-40B4-BE49-F238E27FC236}">
                <a16:creationId xmlns:a16="http://schemas.microsoft.com/office/drawing/2014/main" id="{271E7902-80B2-4BCB-9458-ED3D0953AC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D76FD2-AADB-4BF8-94C6-B954D67ADC50}"/>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398863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EF30-18D0-4DA3-B489-7720847A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F884BA-7E94-4E7A-85D8-3A6CF91432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40A0F6-EC7F-4B7F-A6B5-E0F83E494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CE345B-548E-46ED-BB3B-8BB7D0DC9428}"/>
              </a:ext>
            </a:extLst>
          </p:cNvPr>
          <p:cNvSpPr>
            <a:spLocks noGrp="1"/>
          </p:cNvSpPr>
          <p:nvPr>
            <p:ph type="dt" sz="half" idx="10"/>
          </p:nvPr>
        </p:nvSpPr>
        <p:spPr/>
        <p:txBody>
          <a:bodyPr/>
          <a:lstStyle/>
          <a:p>
            <a:fld id="{853078EA-0789-4F56-A082-C74FD1DF49E2}" type="datetimeFigureOut">
              <a:rPr lang="en-GB" smtClean="0"/>
              <a:t>17/12/2018</a:t>
            </a:fld>
            <a:endParaRPr lang="en-GB"/>
          </a:p>
        </p:txBody>
      </p:sp>
      <p:sp>
        <p:nvSpPr>
          <p:cNvPr id="6" name="Footer Placeholder 5">
            <a:extLst>
              <a:ext uri="{FF2B5EF4-FFF2-40B4-BE49-F238E27FC236}">
                <a16:creationId xmlns:a16="http://schemas.microsoft.com/office/drawing/2014/main" id="{4FC189B5-D029-4C79-B0FF-F2E51C7B9E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38B5D3-221C-4C04-AFC3-FD504BB27338}"/>
              </a:ext>
            </a:extLst>
          </p:cNvPr>
          <p:cNvSpPr>
            <a:spLocks noGrp="1"/>
          </p:cNvSpPr>
          <p:nvPr>
            <p:ph type="sldNum" sz="quarter" idx="12"/>
          </p:nvPr>
        </p:nvSpPr>
        <p:spPr/>
        <p:txBody>
          <a:bodyPr/>
          <a:lstStyle/>
          <a:p>
            <a:fld id="{78A83C87-40ED-4EEF-A3DC-AC604FA05450}" type="slidenum">
              <a:rPr lang="en-GB" smtClean="0"/>
              <a:t>‹#›</a:t>
            </a:fld>
            <a:endParaRPr lang="en-GB"/>
          </a:p>
        </p:txBody>
      </p:sp>
    </p:spTree>
    <p:extLst>
      <p:ext uri="{BB962C8B-B14F-4D97-AF65-F5344CB8AC3E}">
        <p14:creationId xmlns:p14="http://schemas.microsoft.com/office/powerpoint/2010/main" val="417196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BD93A1-37A7-4E5E-9D3D-D69CF5F0D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7C6445-08FF-41EA-B4C6-C23538BCF2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6F4F39-306F-4AE1-8C97-1C0D7DBA5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078EA-0789-4F56-A082-C74FD1DF49E2}" type="datetimeFigureOut">
              <a:rPr lang="en-GB" smtClean="0"/>
              <a:t>17/12/2018</a:t>
            </a:fld>
            <a:endParaRPr lang="en-GB"/>
          </a:p>
        </p:txBody>
      </p:sp>
      <p:sp>
        <p:nvSpPr>
          <p:cNvPr id="5" name="Footer Placeholder 4">
            <a:extLst>
              <a:ext uri="{FF2B5EF4-FFF2-40B4-BE49-F238E27FC236}">
                <a16:creationId xmlns:a16="http://schemas.microsoft.com/office/drawing/2014/main" id="{09FFA336-02CD-43EF-B9A9-1D15777EB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34DB3A-C4AC-41DB-9BED-C0A4441226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83C87-40ED-4EEF-A3DC-AC604FA05450}" type="slidenum">
              <a:rPr lang="en-GB" smtClean="0"/>
              <a:t>‹#›</a:t>
            </a:fld>
            <a:endParaRPr lang="en-GB"/>
          </a:p>
        </p:txBody>
      </p:sp>
    </p:spTree>
    <p:extLst>
      <p:ext uri="{BB962C8B-B14F-4D97-AF65-F5344CB8AC3E}">
        <p14:creationId xmlns:p14="http://schemas.microsoft.com/office/powerpoint/2010/main" val="313869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competitionandmarkets.blog.gov.uk/2018/11/16/could-you-be-breaking-competition-la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asa.org.uk/rulings/the-car-people-ltd-a17-405394.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hyperlink" Target="https://consult.justice.gov.uk/law-commission/automated-vehicl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hyperlink" Target="https://ico.org.uk/about-the-ico/news-and-events/news-and-blogs/2018/11/six-month-prison-sentence-for-motor-industry-employee-in-first-ico-computer-misuse-act-prosecut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s://ico.org.uk/about-the-ico/news-and-events/news-and-blogs/2018/09/ico-takes-action-for-failure-to-pay-new-data-protection-fe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hyperlink" Target="http://www.radiuslaw.co.uk/" TargetMode="External"/><Relationship Id="rId3" Type="http://schemas.openxmlformats.org/officeDocument/2006/relationships/image" Target="../media/image4.jpeg"/><Relationship Id="rId7" Type="http://schemas.openxmlformats.org/officeDocument/2006/relationships/hyperlink" Target="mailto:iain.larkins@radiuslaw.co.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themotorombudsman.org/" TargetMode="External"/><Relationship Id="rId5" Type="http://schemas.openxmlformats.org/officeDocument/2006/relationships/hyperlink" Target="mailto:business@tmo-uk.org"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www.vehicle-certification-agency.gov.uk/fcb/fuel-consumption-labelling.as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s://www.gov.uk/government/consultations/road-vehicles-improving-air-quality-and-safet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bsigroup.com/en-GB/about-bsi/media-centre/press-releases/2018/march/new-guide-to-improve-consumer-product-safety-recalls/" TargetMode="External"/><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gov.uk/government/publications/counterfeit-vehicle-parts/think-before-you-buy-counterfeit-vehicle-parts" TargetMode="External"/><Relationship Id="rId5" Type="http://schemas.openxmlformats.org/officeDocument/2006/relationships/hyperlink" Target="http://europa.eu/rapid/press-release_IP-18-3041_en.htm" TargetMode="External"/><Relationship Id="rId4" Type="http://schemas.openxmlformats.org/officeDocument/2006/relationships/hyperlink" Target="https://www.gov.uk/government/consultations/consumer-green-paper-modernising-consumer-market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ca.org.uk/publication/policy/ps18-19.pdf" TargetMode="External"/><Relationship Id="rId7"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admiral.com/loans/car-finance/what-is-pcp-car-finance" TargetMode="External"/><Relationship Id="rId5" Type="http://schemas.openxmlformats.org/officeDocument/2006/relationships/hyperlink" Target="https://www.fca.org.uk/news/news-stories/motor-finance-update" TargetMode="External"/><Relationship Id="rId4" Type="http://schemas.openxmlformats.org/officeDocument/2006/relationships/hyperlink" Target="FCA%20warns%20Motor%20Finance%20firms%20to%20comply%20with%20financial%20promotion%20rules%20in%20social%20media%20advertisem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9D05-FB29-4E00-8907-E39C6978FD0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6210164-4B2A-42BD-8276-315A49A60363}"/>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D803D265-F218-4FDD-B710-A5990DE7C909}"/>
              </a:ext>
            </a:extLst>
          </p:cNvPr>
          <p:cNvPicPr>
            <a:picLocks noChangeAspect="1"/>
          </p:cNvPicPr>
          <p:nvPr/>
        </p:nvPicPr>
        <p:blipFill rotWithShape="1">
          <a:blip r:embed="rId3"/>
          <a:srcRect t="18959" b="13983"/>
          <a:stretch/>
        </p:blipFill>
        <p:spPr>
          <a:xfrm>
            <a:off x="20" y="10"/>
            <a:ext cx="12191980" cy="5395902"/>
          </a:xfrm>
          <a:prstGeom prst="rect">
            <a:avLst/>
          </a:prstGeom>
        </p:spPr>
      </p:pic>
      <p:sp>
        <p:nvSpPr>
          <p:cNvPr id="5" name="Shape 49">
            <a:extLst>
              <a:ext uri="{FF2B5EF4-FFF2-40B4-BE49-F238E27FC236}">
                <a16:creationId xmlns:a16="http://schemas.microsoft.com/office/drawing/2014/main" id="{BAE302B6-B281-45BB-9FB3-F542F4DECDCE}"/>
              </a:ext>
            </a:extLst>
          </p:cNvPr>
          <p:cNvSpPr txBox="1">
            <a:spLocks/>
          </p:cNvSpPr>
          <p:nvPr/>
        </p:nvSpPr>
        <p:spPr>
          <a:xfrm>
            <a:off x="838200" y="5534025"/>
            <a:ext cx="10515600" cy="8223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548235"/>
                </a:solidFill>
                <a:latin typeface="Century Gothic"/>
                <a:ea typeface="Century Gothic"/>
                <a:cs typeface="Century Gothic"/>
                <a:sym typeface="Century Gothic"/>
              </a:defRPr>
            </a:lvl1pPr>
          </a:lstStyle>
          <a:p>
            <a:pPr>
              <a:lnSpc>
                <a:spcPct val="70000"/>
              </a:lnSpc>
              <a:defRPr sz="1800">
                <a:solidFill>
                  <a:srgbClr val="000000"/>
                </a:solidFill>
              </a:defRPr>
            </a:pPr>
            <a:r>
              <a:rPr lang="en-US" sz="3400" b="1" dirty="0">
                <a:solidFill>
                  <a:schemeClr val="tx1"/>
                </a:solidFill>
                <a:latin typeface="Century Gothic" panose="020B0502020202020204" pitchFamily="34" charset="0"/>
                <a:ea typeface="+mj-ea"/>
                <a:cs typeface="+mj-cs"/>
              </a:rPr>
              <a:t>Automotive Law update – December 2018</a:t>
            </a:r>
            <a:br>
              <a:rPr lang="en-US" sz="3400" dirty="0">
                <a:solidFill>
                  <a:schemeClr val="tx1"/>
                </a:solidFill>
                <a:latin typeface="Century Gothic" panose="020B0502020202020204" pitchFamily="34" charset="0"/>
                <a:ea typeface="+mj-ea"/>
                <a:cs typeface="+mj-cs"/>
              </a:rPr>
            </a:br>
            <a:endParaRPr lang="en-US" sz="2400" dirty="0">
              <a:solidFill>
                <a:schemeClr val="tx1"/>
              </a:solidFill>
              <a:latin typeface="Century Gothic" panose="020B0502020202020204" pitchFamily="34" charset="0"/>
              <a:ea typeface="+mj-ea"/>
              <a:cs typeface="+mj-cs"/>
            </a:endParaRPr>
          </a:p>
        </p:txBody>
      </p:sp>
      <p:pic>
        <p:nvPicPr>
          <p:cNvPr id="6" name="image1.jpg">
            <a:extLst>
              <a:ext uri="{FF2B5EF4-FFF2-40B4-BE49-F238E27FC236}">
                <a16:creationId xmlns:a16="http://schemas.microsoft.com/office/drawing/2014/main" id="{87888630-CBFC-457C-BD53-75293A013F60}"/>
              </a:ext>
            </a:extLst>
          </p:cNvPr>
          <p:cNvPicPr/>
          <p:nvPr/>
        </p:nvPicPr>
        <p:blipFill>
          <a:blip r:embed="rId4">
            <a:extLst/>
          </a:blip>
          <a:stretch>
            <a:fillRect/>
          </a:stretch>
        </p:blipFill>
        <p:spPr>
          <a:xfrm>
            <a:off x="10605733" y="5592276"/>
            <a:ext cx="1188090" cy="688893"/>
          </a:xfrm>
          <a:prstGeom prst="rect">
            <a:avLst/>
          </a:prstGeom>
          <a:ln w="12700">
            <a:miter lim="400000"/>
          </a:ln>
        </p:spPr>
      </p:pic>
      <p:sp>
        <p:nvSpPr>
          <p:cNvPr id="7" name="Shape 51">
            <a:extLst>
              <a:ext uri="{FF2B5EF4-FFF2-40B4-BE49-F238E27FC236}">
                <a16:creationId xmlns:a16="http://schemas.microsoft.com/office/drawing/2014/main" id="{80479CC5-E867-4834-8A8D-78014EF93841}"/>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8" name="Picture 7">
            <a:extLst>
              <a:ext uri="{FF2B5EF4-FFF2-40B4-BE49-F238E27FC236}">
                <a16:creationId xmlns:a16="http://schemas.microsoft.com/office/drawing/2014/main" id="{F933B3AA-BF7B-43CD-8DE4-5F4AF2161B8C}"/>
              </a:ext>
            </a:extLst>
          </p:cNvPr>
          <p:cNvPicPr>
            <a:picLocks noChangeAspect="1"/>
          </p:cNvPicPr>
          <p:nvPr/>
        </p:nvPicPr>
        <p:blipFill>
          <a:blip r:embed="rId5"/>
          <a:stretch>
            <a:fillRect/>
          </a:stretch>
        </p:blipFill>
        <p:spPr>
          <a:xfrm>
            <a:off x="107004" y="5592275"/>
            <a:ext cx="1091341" cy="1097637"/>
          </a:xfrm>
          <a:prstGeom prst="rect">
            <a:avLst/>
          </a:prstGeom>
        </p:spPr>
      </p:pic>
    </p:spTree>
    <p:extLst>
      <p:ext uri="{BB962C8B-B14F-4D97-AF65-F5344CB8AC3E}">
        <p14:creationId xmlns:p14="http://schemas.microsoft.com/office/powerpoint/2010/main" val="216975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Competition laws</a:t>
            </a:r>
            <a:endParaRPr lang="en-GB" sz="36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lnSpcReduction="10000"/>
          </a:bodyPr>
          <a:lstStyle/>
          <a:p>
            <a:r>
              <a:rPr lang="en-GB" sz="2400" dirty="0">
                <a:latin typeface="Century Gothic" panose="020B0502020202020204" pitchFamily="34" charset="0"/>
              </a:rPr>
              <a:t>Truck cartel class action may exceed £5bn;</a:t>
            </a:r>
          </a:p>
          <a:p>
            <a:r>
              <a:rPr lang="en-GB" sz="2400" dirty="0">
                <a:latin typeface="Century Gothic" panose="020B0502020202020204" pitchFamily="34" charset="0"/>
                <a:hlinkClick r:id="rId3"/>
              </a:rPr>
              <a:t>2018 CMA Awareness study</a:t>
            </a:r>
            <a:endParaRPr lang="en-GB" sz="2400" dirty="0">
              <a:latin typeface="Century Gothic" panose="020B0502020202020204" pitchFamily="34" charset="0"/>
            </a:endParaRPr>
          </a:p>
          <a:p>
            <a:pPr lvl="1"/>
            <a:r>
              <a:rPr lang="en-GB" sz="2000" dirty="0">
                <a:latin typeface="Century Gothic" panose="020B0502020202020204" pitchFamily="34" charset="0"/>
              </a:rPr>
              <a:t>16% of UK businesses have never heard of competition law;</a:t>
            </a:r>
          </a:p>
          <a:p>
            <a:pPr lvl="1"/>
            <a:r>
              <a:rPr lang="en-GB" sz="2000" dirty="0">
                <a:latin typeface="Century Gothic" panose="020B0502020202020204" pitchFamily="34" charset="0"/>
              </a:rPr>
              <a:t>nearly half didn’t know or thought it was legal to discuss prices with competitors;</a:t>
            </a:r>
          </a:p>
          <a:p>
            <a:pPr lvl="1"/>
            <a:r>
              <a:rPr lang="en-GB" sz="2000" dirty="0">
                <a:latin typeface="Century Gothic" panose="020B0502020202020204" pitchFamily="34" charset="0"/>
              </a:rPr>
              <a:t>59% thought that dividing or sharing customers was legal;</a:t>
            </a:r>
          </a:p>
          <a:p>
            <a:pPr lvl="1"/>
            <a:r>
              <a:rPr lang="en-GB" sz="2000" dirty="0">
                <a:latin typeface="Century Gothic" panose="020B0502020202020204" pitchFamily="34" charset="0"/>
              </a:rPr>
              <a:t>Only 6% have provided competition law training.</a:t>
            </a:r>
          </a:p>
          <a:p>
            <a:r>
              <a:rPr lang="en-GB" sz="2400" dirty="0">
                <a:latin typeface="Century Gothic" panose="020B0502020202020204" pitchFamily="34" charset="0"/>
              </a:rPr>
              <a:t>Geo-blocking laws – prohibits unjustified discrimination on the grounds of nationality, place of residence or place of establishment in the EU;</a:t>
            </a:r>
          </a:p>
          <a:p>
            <a:r>
              <a:rPr lang="en-GB" sz="2400" dirty="0">
                <a:latin typeface="Century Gothic" panose="020B0502020202020204" pitchFamily="34" charset="0"/>
              </a:rPr>
              <a:t>Internet sales</a:t>
            </a:r>
          </a:p>
          <a:p>
            <a:pPr lvl="1"/>
            <a:r>
              <a:rPr lang="en-GB" sz="2000" dirty="0">
                <a:latin typeface="Century Gothic" panose="020B0502020202020204" pitchFamily="34" charset="0"/>
              </a:rPr>
              <a:t>Ping Europe – Retailers must be able to sell on own websites;</a:t>
            </a:r>
          </a:p>
          <a:p>
            <a:pPr lvl="1"/>
            <a:r>
              <a:rPr lang="en-GB" sz="2000" dirty="0">
                <a:latin typeface="Century Gothic" panose="020B0502020202020204" pitchFamily="34" charset="0"/>
              </a:rPr>
              <a:t>Coty – Retail sales of luxury products on third party websites may be prohibited.</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4">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CFFEC4A1-248B-46BA-9914-D50F3907562D}"/>
              </a:ext>
            </a:extLst>
          </p:cNvPr>
          <p:cNvPicPr>
            <a:picLocks noChangeAspect="1"/>
          </p:cNvPicPr>
          <p:nvPr/>
        </p:nvPicPr>
        <p:blipFill>
          <a:blip r:embed="rId5"/>
          <a:stretch>
            <a:fillRect/>
          </a:stretch>
        </p:blipFill>
        <p:spPr>
          <a:xfrm>
            <a:off x="107004" y="5569452"/>
            <a:ext cx="1091341" cy="1097637"/>
          </a:xfrm>
          <a:prstGeom prst="rect">
            <a:avLst/>
          </a:prstGeom>
        </p:spPr>
      </p:pic>
    </p:spTree>
    <p:extLst>
      <p:ext uri="{BB962C8B-B14F-4D97-AF65-F5344CB8AC3E}">
        <p14:creationId xmlns:p14="http://schemas.microsoft.com/office/powerpoint/2010/main" val="125631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Employment</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r>
              <a:rPr lang="en-GB" sz="2400" dirty="0">
                <a:latin typeface="Century Gothic" panose="020B0502020202020204" pitchFamily="34" charset="0"/>
              </a:rPr>
              <a:t>Apprentice Levy;</a:t>
            </a:r>
          </a:p>
          <a:p>
            <a:r>
              <a:rPr lang="en-GB" sz="2400" dirty="0">
                <a:latin typeface="Century Gothic" panose="020B0502020202020204" pitchFamily="34" charset="0"/>
              </a:rPr>
              <a:t>Equal pay claims &amp; Gender Pay Gap;</a:t>
            </a:r>
          </a:p>
          <a:p>
            <a:r>
              <a:rPr lang="en-GB" sz="2400" dirty="0">
                <a:latin typeface="Century Gothic" panose="020B0502020202020204" pitchFamily="34" charset="0"/>
              </a:rPr>
              <a:t>Gig economy cases.</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C99A72C3-E02A-4938-9B9D-2BFF2991E70D}"/>
              </a:ext>
            </a:extLst>
          </p:cNvPr>
          <p:cNvPicPr>
            <a:picLocks noChangeAspect="1"/>
          </p:cNvPicPr>
          <p:nvPr/>
        </p:nvPicPr>
        <p:blipFill>
          <a:blip r:embed="rId4"/>
          <a:stretch>
            <a:fillRect/>
          </a:stretch>
        </p:blipFill>
        <p:spPr>
          <a:xfrm>
            <a:off x="107004" y="5519451"/>
            <a:ext cx="1091341" cy="1097637"/>
          </a:xfrm>
          <a:prstGeom prst="rect">
            <a:avLst/>
          </a:prstGeom>
        </p:spPr>
      </p:pic>
    </p:spTree>
    <p:extLst>
      <p:ext uri="{BB962C8B-B14F-4D97-AF65-F5344CB8AC3E}">
        <p14:creationId xmlns:p14="http://schemas.microsoft.com/office/powerpoint/2010/main" val="749549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Advertising and Marketing</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572567" cy="4087257"/>
          </a:xfrm>
        </p:spPr>
        <p:txBody>
          <a:bodyPr>
            <a:normAutofit/>
          </a:bodyPr>
          <a:lstStyle/>
          <a:p>
            <a:r>
              <a:rPr lang="en-GB" sz="2400" dirty="0">
                <a:latin typeface="Century Gothic" panose="020B0502020202020204" pitchFamily="34" charset="0"/>
                <a:hlinkClick r:id="rId3"/>
              </a:rPr>
              <a:t>ASA bans Car People advert ‘Quality checked by eight specialists’</a:t>
            </a:r>
            <a:r>
              <a:rPr lang="en-GB" sz="2400" dirty="0">
                <a:latin typeface="Century Gothic" panose="020B0502020202020204" pitchFamily="34" charset="0"/>
              </a:rPr>
              <a:t>; </a:t>
            </a:r>
          </a:p>
          <a:p>
            <a:r>
              <a:rPr lang="en-GB" sz="2400" dirty="0">
                <a:latin typeface="Century Gothic" panose="020B0502020202020204" pitchFamily="34" charset="0"/>
                <a:hlinkClick r:id="rId4" action="ppaction://hlinksldjump"/>
              </a:rPr>
              <a:t>ASA bans VW add for encouraging ‘irresponsible driving’</a:t>
            </a:r>
            <a:r>
              <a:rPr lang="en-GB" sz="2400" dirty="0">
                <a:latin typeface="Century Gothic" panose="020B0502020202020204" pitchFamily="34" charset="0"/>
              </a:rPr>
              <a:t>;</a:t>
            </a:r>
          </a:p>
          <a:p>
            <a:r>
              <a:rPr lang="en-GB" sz="2400" dirty="0">
                <a:latin typeface="Century Gothic" panose="020B0502020202020204" pitchFamily="34" charset="0"/>
              </a:rPr>
              <a:t>Pendragon £144,000 fine for failing to disclose ex-rental car history.</a:t>
            </a:r>
          </a:p>
          <a:p>
            <a:endParaRPr lang="en-GB" sz="2400" dirty="0">
              <a:latin typeface="Century Gothic" panose="020B0502020202020204" pitchFamily="34" charset="0"/>
            </a:endParaRPr>
          </a:p>
        </p:txBody>
      </p:sp>
      <p:pic>
        <p:nvPicPr>
          <p:cNvPr id="4" name="image1.jpg">
            <a:extLst>
              <a:ext uri="{FF2B5EF4-FFF2-40B4-BE49-F238E27FC236}">
                <a16:creationId xmlns:a16="http://schemas.microsoft.com/office/drawing/2014/main" id="{7EB7A9FC-8838-4CCF-B13A-156171A13932}"/>
              </a:ext>
            </a:extLst>
          </p:cNvPr>
          <p:cNvPicPr/>
          <p:nvPr/>
        </p:nvPicPr>
        <p:blipFill>
          <a:blip r:embed="rId5">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4CDF205A-7DDB-494B-8005-E6B105E8FD4D}"/>
              </a:ext>
            </a:extLst>
          </p:cNvPr>
          <p:cNvPicPr>
            <a:picLocks noChangeAspect="1"/>
          </p:cNvPicPr>
          <p:nvPr/>
        </p:nvPicPr>
        <p:blipFill>
          <a:blip r:embed="rId6"/>
          <a:stretch>
            <a:fillRect/>
          </a:stretch>
        </p:blipFill>
        <p:spPr>
          <a:xfrm>
            <a:off x="107004" y="5569452"/>
            <a:ext cx="1091341" cy="1097637"/>
          </a:xfrm>
          <a:prstGeom prst="rect">
            <a:avLst/>
          </a:prstGeom>
        </p:spPr>
      </p:pic>
    </p:spTree>
    <p:extLst>
      <p:ext uri="{BB962C8B-B14F-4D97-AF65-F5344CB8AC3E}">
        <p14:creationId xmlns:p14="http://schemas.microsoft.com/office/powerpoint/2010/main" val="149619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Automated vehicles</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r>
              <a:rPr lang="en-GB" sz="2400" dirty="0">
                <a:latin typeface="Century Gothic" panose="020B0502020202020204" pitchFamily="34" charset="0"/>
              </a:rPr>
              <a:t>Law Commission </a:t>
            </a:r>
            <a:r>
              <a:rPr lang="en-GB" sz="2400" dirty="0">
                <a:latin typeface="Century Gothic" panose="020B0502020202020204" pitchFamily="34" charset="0"/>
                <a:hlinkClick r:id="rId3"/>
              </a:rPr>
              <a:t>consultation paper</a:t>
            </a:r>
            <a:r>
              <a:rPr lang="en-GB" sz="2400" dirty="0">
                <a:latin typeface="Century Gothic" panose="020B0502020202020204" pitchFamily="34" charset="0"/>
              </a:rPr>
              <a:t> on Automated Vehicles, Consultation closes on the 8</a:t>
            </a:r>
            <a:r>
              <a:rPr lang="en-GB" sz="2400" baseline="30000" dirty="0">
                <a:latin typeface="Century Gothic" panose="020B0502020202020204" pitchFamily="34" charset="0"/>
              </a:rPr>
              <a:t>th</a:t>
            </a:r>
            <a:r>
              <a:rPr lang="en-GB" sz="2400" dirty="0">
                <a:latin typeface="Century Gothic" panose="020B0502020202020204" pitchFamily="34" charset="0"/>
              </a:rPr>
              <a:t> February 2019</a:t>
            </a:r>
          </a:p>
          <a:p>
            <a:r>
              <a:rPr lang="en-GB" sz="2400" dirty="0">
                <a:latin typeface="Century Gothic" panose="020B0502020202020204" pitchFamily="34" charset="0"/>
              </a:rPr>
              <a:t>Automated and Electric Vehicles Act 2018.</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4">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3DDE5689-89DA-4DE4-AE9F-4FF17DD803A1}"/>
              </a:ext>
            </a:extLst>
          </p:cNvPr>
          <p:cNvPicPr>
            <a:picLocks noChangeAspect="1"/>
          </p:cNvPicPr>
          <p:nvPr/>
        </p:nvPicPr>
        <p:blipFill>
          <a:blip r:embed="rId5"/>
          <a:stretch>
            <a:fillRect/>
          </a:stretch>
        </p:blipFill>
        <p:spPr>
          <a:xfrm>
            <a:off x="107004" y="5569452"/>
            <a:ext cx="1091341" cy="1097637"/>
          </a:xfrm>
          <a:prstGeom prst="rect">
            <a:avLst/>
          </a:prstGeom>
        </p:spPr>
      </p:pic>
    </p:spTree>
    <p:extLst>
      <p:ext uri="{BB962C8B-B14F-4D97-AF65-F5344CB8AC3E}">
        <p14:creationId xmlns:p14="http://schemas.microsoft.com/office/powerpoint/2010/main" val="259565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Data Security</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r>
              <a:rPr lang="en-GB" sz="2400" dirty="0">
                <a:latin typeface="Century Gothic" panose="020B0502020202020204" pitchFamily="34" charset="0"/>
                <a:hlinkClick r:id="rId3"/>
              </a:rPr>
              <a:t>Prison sentence for car repair employee who stole customer data.</a:t>
            </a:r>
            <a:endParaRPr lang="en-GB" sz="2400" dirty="0">
              <a:latin typeface="Century Gothic" panose="020B0502020202020204" pitchFamily="34" charset="0"/>
            </a:endParaRPr>
          </a:p>
          <a:p>
            <a:r>
              <a:rPr lang="en-GB" sz="2400" dirty="0">
                <a:latin typeface="Century Gothic" panose="020B0502020202020204" pitchFamily="34" charset="0"/>
              </a:rPr>
              <a:t>Average fine for a data breach has doubled in the last year to £146,000 and the total value of penalties rose to £4.98 million, up 24% from £4 million the year before.</a:t>
            </a:r>
          </a:p>
          <a:p>
            <a:r>
              <a:rPr lang="en-GB" sz="2400" dirty="0">
                <a:latin typeface="Century Gothic" panose="020B0502020202020204" pitchFamily="34" charset="0"/>
              </a:rPr>
              <a:t>Morrisons data leak case – Employers can be liable for rogue employees.</a:t>
            </a:r>
          </a:p>
          <a:p>
            <a:r>
              <a:rPr lang="en-GB" sz="2400" dirty="0">
                <a:latin typeface="Century Gothic" panose="020B0502020202020204" pitchFamily="34" charset="0"/>
                <a:hlinkClick r:id="rId4"/>
              </a:rPr>
              <a:t>ICO takes enforcement action for non payment of fees</a:t>
            </a:r>
            <a:r>
              <a:rPr lang="en-GB" sz="2400" dirty="0">
                <a:latin typeface="Century Gothic" panose="020B0502020202020204" pitchFamily="34" charset="0"/>
              </a:rPr>
              <a:t>.</a:t>
            </a:r>
          </a:p>
          <a:p>
            <a:r>
              <a:rPr lang="en-GB" sz="2400" dirty="0">
                <a:latin typeface="Century Gothic" panose="020B0502020202020204" pitchFamily="34" charset="0"/>
              </a:rPr>
              <a:t>Planned changes to the </a:t>
            </a:r>
            <a:r>
              <a:rPr lang="en-GB" sz="2400" dirty="0" err="1">
                <a:latin typeface="Century Gothic" panose="020B0502020202020204" pitchFamily="34" charset="0"/>
              </a:rPr>
              <a:t>ePrivacy</a:t>
            </a:r>
            <a:r>
              <a:rPr lang="en-GB" sz="2400" dirty="0">
                <a:latin typeface="Century Gothic" panose="020B0502020202020204" pitchFamily="34" charset="0"/>
              </a:rPr>
              <a:t> Regulation in 2019.</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5">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3EA14C35-7404-4710-A1FE-077EDFAB74A8}"/>
              </a:ext>
            </a:extLst>
          </p:cNvPr>
          <p:cNvPicPr>
            <a:picLocks noChangeAspect="1"/>
          </p:cNvPicPr>
          <p:nvPr/>
        </p:nvPicPr>
        <p:blipFill>
          <a:blip r:embed="rId6"/>
          <a:stretch>
            <a:fillRect/>
          </a:stretch>
        </p:blipFill>
        <p:spPr>
          <a:xfrm>
            <a:off x="107004" y="5592275"/>
            <a:ext cx="1091341" cy="1097637"/>
          </a:xfrm>
          <a:prstGeom prst="rect">
            <a:avLst/>
          </a:prstGeom>
        </p:spPr>
      </p:pic>
    </p:spTree>
    <p:extLst>
      <p:ext uri="{BB962C8B-B14F-4D97-AF65-F5344CB8AC3E}">
        <p14:creationId xmlns:p14="http://schemas.microsoft.com/office/powerpoint/2010/main" val="98411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Corporate Governance</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r>
              <a:rPr lang="en-GB" sz="2400" dirty="0">
                <a:latin typeface="Century Gothic" panose="020B0502020202020204" pitchFamily="34" charset="0"/>
              </a:rPr>
              <a:t>New annual corporate governance reporting requirements will apply to financial years on or after 1 January 2019.</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EBD7CC66-BC24-4739-B11B-849FB9A4FA93}"/>
              </a:ext>
            </a:extLst>
          </p:cNvPr>
          <p:cNvPicPr>
            <a:picLocks noChangeAspect="1"/>
          </p:cNvPicPr>
          <p:nvPr/>
        </p:nvPicPr>
        <p:blipFill>
          <a:blip r:embed="rId4"/>
          <a:stretch>
            <a:fillRect/>
          </a:stretch>
        </p:blipFill>
        <p:spPr>
          <a:xfrm>
            <a:off x="107004" y="5569452"/>
            <a:ext cx="1091341" cy="1097637"/>
          </a:xfrm>
          <a:prstGeom prst="rect">
            <a:avLst/>
          </a:prstGeom>
        </p:spPr>
      </p:pic>
    </p:spTree>
    <p:extLst>
      <p:ext uri="{BB962C8B-B14F-4D97-AF65-F5344CB8AC3E}">
        <p14:creationId xmlns:p14="http://schemas.microsoft.com/office/powerpoint/2010/main" val="389031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3017379" y="982798"/>
            <a:ext cx="6291056" cy="4087257"/>
          </a:xfrm>
        </p:spPr>
        <p:txBody>
          <a:bodyPr>
            <a:normAutofit/>
          </a:bodyPr>
          <a:lstStyle/>
          <a:p>
            <a:pPr marL="0" indent="0" algn="ctr">
              <a:buNone/>
            </a:pPr>
            <a:r>
              <a:rPr lang="en-GB" sz="4400" b="1" dirty="0"/>
              <a:t>Thank you for taking the time to participate in todays webinar</a:t>
            </a:r>
            <a:endParaRPr lang="en-GB" sz="4400" dirty="0">
              <a:latin typeface="Century Gothic" panose="020B0502020202020204" pitchFamily="34" charset="0"/>
            </a:endParaRP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EBD7CC66-BC24-4739-B11B-849FB9A4FA93}"/>
              </a:ext>
            </a:extLst>
          </p:cNvPr>
          <p:cNvPicPr>
            <a:picLocks noChangeAspect="1"/>
          </p:cNvPicPr>
          <p:nvPr/>
        </p:nvPicPr>
        <p:blipFill>
          <a:blip r:embed="rId4"/>
          <a:stretch>
            <a:fillRect/>
          </a:stretch>
        </p:blipFill>
        <p:spPr>
          <a:xfrm>
            <a:off x="107004" y="5569452"/>
            <a:ext cx="1091341" cy="1097637"/>
          </a:xfrm>
          <a:prstGeom prst="rect">
            <a:avLst/>
          </a:prstGeom>
        </p:spPr>
      </p:pic>
      <p:sp>
        <p:nvSpPr>
          <p:cNvPr id="9" name="TextBox 8"/>
          <p:cNvSpPr txBox="1"/>
          <p:nvPr/>
        </p:nvSpPr>
        <p:spPr>
          <a:xfrm>
            <a:off x="2214052" y="3873522"/>
            <a:ext cx="3384376" cy="1338828"/>
          </a:xfrm>
          <a:prstGeom prst="rect">
            <a:avLst/>
          </a:prstGeom>
          <a:noFill/>
          <a:ln w="25400">
            <a:solidFill>
              <a:srgbClr val="92D050"/>
            </a:solidFill>
          </a:ln>
        </p:spPr>
        <p:txBody>
          <a:bodyPr wrap="square" rtlCol="0">
            <a:spAutoFit/>
          </a:bodyPr>
          <a:lstStyle/>
          <a:p>
            <a:pPr>
              <a:lnSpc>
                <a:spcPct val="150000"/>
              </a:lnSpc>
            </a:pPr>
            <a:r>
              <a:rPr lang="en-GB" dirty="0">
                <a:latin typeface="Arial" panose="020B0604020202020204" pitchFamily="34" charset="0"/>
                <a:cs typeface="Arial" panose="020B0604020202020204" pitchFamily="34" charset="0"/>
                <a:hlinkClick r:id="rId5"/>
              </a:rPr>
              <a:t>business@tmo-uk.org</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hlinkClick r:id="rId6"/>
              </a:rPr>
              <a:t>www.themotorombudsman.org</a:t>
            </a:r>
            <a:endParaRPr lang="en-GB" dirty="0">
              <a:latin typeface="Arial" panose="020B0604020202020204" pitchFamily="34" charset="0"/>
              <a:cs typeface="Arial" panose="020B0604020202020204" pitchFamily="34" charset="0"/>
            </a:endParaRPr>
          </a:p>
          <a:p>
            <a:pPr>
              <a:lnSpc>
                <a:spcPct val="150000"/>
              </a:lnSpc>
            </a:pPr>
            <a:r>
              <a:rPr lang="en-GB" dirty="0">
                <a:latin typeface="Arial" panose="020B0604020202020204" pitchFamily="34" charset="0"/>
                <a:cs typeface="Arial" panose="020B0604020202020204" pitchFamily="34" charset="0"/>
              </a:rPr>
              <a:t>020 7344 1651</a:t>
            </a:r>
          </a:p>
        </p:txBody>
      </p:sp>
      <p:sp>
        <p:nvSpPr>
          <p:cNvPr id="10" name="TextBox 9"/>
          <p:cNvSpPr txBox="1"/>
          <p:nvPr/>
        </p:nvSpPr>
        <p:spPr>
          <a:xfrm>
            <a:off x="6727386" y="3873522"/>
            <a:ext cx="3384376" cy="1338828"/>
          </a:xfrm>
          <a:prstGeom prst="rect">
            <a:avLst/>
          </a:prstGeom>
          <a:noFill/>
          <a:ln w="25400">
            <a:solidFill>
              <a:srgbClr val="92D050"/>
            </a:solidFill>
          </a:ln>
        </p:spPr>
        <p:txBody>
          <a:bodyPr wrap="square" rtlCol="0">
            <a:spAutoFit/>
          </a:bodyPr>
          <a:lstStyle/>
          <a:p>
            <a:pPr>
              <a:lnSpc>
                <a:spcPct val="150000"/>
              </a:lnSpc>
            </a:pPr>
            <a:r>
              <a:rPr lang="en-GB" dirty="0">
                <a:latin typeface="Arial" panose="020B0604020202020204" pitchFamily="34" charset="0"/>
                <a:cs typeface="Arial" panose="020B0604020202020204" pitchFamily="34" charset="0"/>
                <a:hlinkClick r:id="rId7"/>
              </a:rPr>
              <a:t>iain.larkins@radiuslaw.co.uk</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hlinkClick r:id="rId8"/>
              </a:rPr>
              <a:t>www.radiuslaw.co.uk</a:t>
            </a:r>
            <a:r>
              <a:rPr lang="en-GB" dirty="0">
                <a:latin typeface="Arial" panose="020B0604020202020204" pitchFamily="34" charset="0"/>
                <a:cs typeface="Arial" panose="020B0604020202020204" pitchFamily="34" charset="0"/>
              </a:rPr>
              <a:t> </a:t>
            </a:r>
          </a:p>
          <a:p>
            <a:pPr>
              <a:lnSpc>
                <a:spcPct val="150000"/>
              </a:lnSpc>
            </a:pPr>
            <a:r>
              <a:rPr lang="en-GB" dirty="0">
                <a:latin typeface="Arial" panose="020B0604020202020204" pitchFamily="34" charset="0"/>
                <a:cs typeface="Arial" panose="020B0604020202020204" pitchFamily="34" charset="0"/>
              </a:rPr>
              <a:t>01727 808503, 07767 886253</a:t>
            </a:r>
          </a:p>
        </p:txBody>
      </p:sp>
    </p:spTree>
    <p:extLst>
      <p:ext uri="{BB962C8B-B14F-4D97-AF65-F5344CB8AC3E}">
        <p14:creationId xmlns:p14="http://schemas.microsoft.com/office/powerpoint/2010/main" val="3896835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0789" y="683256"/>
            <a:ext cx="2894427" cy="1635351"/>
          </a:xfrm>
          <a:prstGeom prst="rect">
            <a:avLst/>
          </a:prstGeom>
          <a:effectLst/>
        </p:spPr>
      </p:pic>
      <p:pic>
        <p:nvPicPr>
          <p:cNvPr id="5" name="Picture 4"/>
          <p:cNvPicPr>
            <a:picLocks noChangeAspect="1"/>
          </p:cNvPicPr>
          <p:nvPr/>
        </p:nvPicPr>
        <p:blipFill>
          <a:blip r:embed="rId4"/>
          <a:stretch>
            <a:fillRect/>
          </a:stretch>
        </p:blipFill>
        <p:spPr>
          <a:xfrm>
            <a:off x="771611" y="3972024"/>
            <a:ext cx="3026663" cy="1187965"/>
          </a:xfrm>
          <a:prstGeom prst="rect">
            <a:avLst/>
          </a:prstGeom>
        </p:spPr>
      </p:pic>
      <p:pic>
        <p:nvPicPr>
          <p:cNvPr id="3" name="Picture 2"/>
          <p:cNvPicPr>
            <a:picLocks noChangeAspect="1"/>
          </p:cNvPicPr>
          <p:nvPr/>
        </p:nvPicPr>
        <p:blipFill>
          <a:blip r:embed="rId5"/>
          <a:stretch>
            <a:fillRect/>
          </a:stretch>
        </p:blipFill>
        <p:spPr>
          <a:xfrm>
            <a:off x="804671" y="2405179"/>
            <a:ext cx="2960545" cy="1480273"/>
          </a:xfrm>
          <a:prstGeom prst="rect">
            <a:avLst/>
          </a:prstGeom>
        </p:spPr>
      </p:pic>
      <p:sp>
        <p:nvSpPr>
          <p:cNvPr id="67" name="Shape 67"/>
          <p:cNvSpPr>
            <a:spLocks noGrp="1"/>
          </p:cNvSpPr>
          <p:nvPr>
            <p:ph type="title"/>
          </p:nvPr>
        </p:nvSpPr>
        <p:spPr>
          <a:xfrm>
            <a:off x="4956049" y="2558245"/>
            <a:ext cx="6431280" cy="870755"/>
          </a:xfrm>
          <a:prstGeom prst="rect">
            <a:avLst/>
          </a:prstGeom>
        </p:spPr>
        <p:txBody>
          <a:bodyPr>
            <a:normAutofit fontScale="90000"/>
          </a:bodyPr>
          <a:lstStyle>
            <a:lvl1pPr>
              <a:defRPr sz="3200">
                <a:solidFill>
                  <a:srgbClr val="548235"/>
                </a:solidFill>
                <a:latin typeface="Century Gothic"/>
                <a:ea typeface="Century Gothic"/>
                <a:cs typeface="Century Gothic"/>
                <a:sym typeface="Century Gothic"/>
              </a:defRPr>
            </a:lvl1pPr>
          </a:lstStyle>
          <a:p>
            <a:pPr>
              <a:defRPr sz="1800">
                <a:solidFill>
                  <a:srgbClr val="000000"/>
                </a:solidFill>
              </a:defRPr>
            </a:pPr>
            <a:r>
              <a:rPr lang="en-GB" sz="2400" b="1" dirty="0">
                <a:solidFill>
                  <a:schemeClr val="tx1"/>
                </a:solidFill>
                <a:latin typeface="Arial" panose="020B0604020202020204" pitchFamily="34" charset="0"/>
                <a:cs typeface="Arial" panose="020B0604020202020204" pitchFamily="34" charset="0"/>
              </a:rPr>
              <a:t>Radius Law</a:t>
            </a:r>
            <a:br>
              <a:rPr lang="en-GB" sz="2400" b="1" dirty="0">
                <a:solidFill>
                  <a:schemeClr val="tx1"/>
                </a:solidFill>
                <a:latin typeface="Arial" panose="020B0604020202020204" pitchFamily="34" charset="0"/>
                <a:cs typeface="Arial" panose="020B0604020202020204" pitchFamily="34" charset="0"/>
              </a:rPr>
            </a:br>
            <a:br>
              <a:rPr lang="en-GB" sz="2400" b="1" dirty="0">
                <a:solidFill>
                  <a:schemeClr val="tx1"/>
                </a:solidFill>
                <a:latin typeface="Arial" panose="020B0604020202020204" pitchFamily="34" charset="0"/>
                <a:cs typeface="Arial" panose="020B0604020202020204" pitchFamily="34" charset="0"/>
              </a:rPr>
            </a:br>
            <a:r>
              <a:rPr lang="en-GB" sz="4000" b="1" dirty="0">
                <a:solidFill>
                  <a:schemeClr val="tx1"/>
                </a:solidFill>
                <a:latin typeface="Arial" panose="020B0604020202020204" pitchFamily="34" charset="0"/>
                <a:cs typeface="Arial" panose="020B0604020202020204" pitchFamily="34" charset="0"/>
              </a:rPr>
              <a:t>keeping you up to date</a:t>
            </a:r>
            <a:br>
              <a:rPr lang="en-GB" sz="4000" b="1" dirty="0">
                <a:solidFill>
                  <a:schemeClr val="accent6">
                    <a:lumMod val="75000"/>
                  </a:schemeClr>
                </a:solidFill>
              </a:rPr>
            </a:br>
            <a:br>
              <a:rPr lang="en-GB" sz="4000" b="1" dirty="0">
                <a:solidFill>
                  <a:schemeClr val="accent6">
                    <a:lumMod val="75000"/>
                  </a:schemeClr>
                </a:solidFill>
              </a:rPr>
            </a:br>
            <a:r>
              <a:rPr lang="en-GB" sz="2200" b="1" dirty="0">
                <a:solidFill>
                  <a:schemeClr val="tx1"/>
                </a:solidFill>
                <a:latin typeface="Arial" panose="020B0604020202020204" pitchFamily="34" charset="0"/>
                <a:cs typeface="Arial" panose="020B0604020202020204" pitchFamily="34" charset="0"/>
              </a:rPr>
              <a:t>Iain Larkins, Director</a:t>
            </a:r>
            <a:r>
              <a:rPr lang="en-GB" sz="4000" b="1" dirty="0">
                <a:solidFill>
                  <a:schemeClr val="tx1"/>
                </a:solidFill>
                <a:latin typeface="Arial" panose="020B0604020202020204" pitchFamily="34" charset="0"/>
                <a:cs typeface="Arial" panose="020B0604020202020204" pitchFamily="34" charset="0"/>
              </a:rPr>
              <a:t>, </a:t>
            </a:r>
            <a:r>
              <a:rPr lang="en-GB" sz="2200" b="1" dirty="0">
                <a:solidFill>
                  <a:schemeClr val="tx1"/>
                </a:solidFill>
                <a:latin typeface="Arial" panose="020B0604020202020204" pitchFamily="34" charset="0"/>
                <a:cs typeface="Arial" panose="020B0604020202020204" pitchFamily="34" charset="0"/>
              </a:rPr>
              <a:t>Radius Law Limited</a:t>
            </a:r>
            <a:br>
              <a:rPr lang="en-GB" sz="2200" b="1" dirty="0">
                <a:solidFill>
                  <a:schemeClr val="tx1"/>
                </a:solidFill>
              </a:rPr>
            </a:br>
            <a:br>
              <a:rPr lang="en-GB" sz="2200" dirty="0">
                <a:solidFill>
                  <a:schemeClr val="tx1"/>
                </a:solidFill>
              </a:rPr>
            </a:br>
            <a:br>
              <a:rPr lang="en-GB" sz="2200" dirty="0">
                <a:solidFill>
                  <a:schemeClr val="tx1"/>
                </a:solidFill>
              </a:rPr>
            </a:br>
            <a:endParaRPr sz="2200" b="1" dirty="0">
              <a:solidFill>
                <a:schemeClr val="tx1"/>
              </a:solidFill>
            </a:endParaRPr>
          </a:p>
        </p:txBody>
      </p:sp>
      <p:pic>
        <p:nvPicPr>
          <p:cNvPr id="10" name="Picture 9">
            <a:extLst>
              <a:ext uri="{FF2B5EF4-FFF2-40B4-BE49-F238E27FC236}">
                <a16:creationId xmlns:a16="http://schemas.microsoft.com/office/drawing/2014/main" id="{0C9D47B5-E69C-41A6-B583-A4F1626E6A9F}"/>
              </a:ext>
            </a:extLst>
          </p:cNvPr>
          <p:cNvPicPr>
            <a:picLocks noChangeAspect="1"/>
          </p:cNvPicPr>
          <p:nvPr/>
        </p:nvPicPr>
        <p:blipFill>
          <a:blip r:embed="rId6"/>
          <a:stretch>
            <a:fillRect/>
          </a:stretch>
        </p:blipFill>
        <p:spPr>
          <a:xfrm>
            <a:off x="10822062" y="5841922"/>
            <a:ext cx="1239063" cy="922352"/>
          </a:xfrm>
          <a:prstGeom prst="rect">
            <a:avLst/>
          </a:prstGeom>
        </p:spPr>
      </p:pic>
      <p:pic>
        <p:nvPicPr>
          <p:cNvPr id="7" name="Picture 6">
            <a:extLst>
              <a:ext uri="{FF2B5EF4-FFF2-40B4-BE49-F238E27FC236}">
                <a16:creationId xmlns:a16="http://schemas.microsoft.com/office/drawing/2014/main" id="{3C39905B-A092-4D8D-8BB7-1F09408D18E0}"/>
              </a:ext>
            </a:extLst>
          </p:cNvPr>
          <p:cNvPicPr>
            <a:picLocks noChangeAspect="1"/>
          </p:cNvPicPr>
          <p:nvPr/>
        </p:nvPicPr>
        <p:blipFill>
          <a:blip r:embed="rId7"/>
          <a:stretch>
            <a:fillRect/>
          </a:stretch>
        </p:blipFill>
        <p:spPr>
          <a:xfrm>
            <a:off x="4830863" y="3849175"/>
            <a:ext cx="5238750" cy="2514600"/>
          </a:xfrm>
          <a:prstGeom prst="rect">
            <a:avLst/>
          </a:prstGeom>
        </p:spPr>
      </p:pic>
      <p:pic>
        <p:nvPicPr>
          <p:cNvPr id="8" name="Picture 7">
            <a:extLst>
              <a:ext uri="{FF2B5EF4-FFF2-40B4-BE49-F238E27FC236}">
                <a16:creationId xmlns:a16="http://schemas.microsoft.com/office/drawing/2014/main" id="{66670856-F70C-4145-ABB0-7650E88FE8A1}"/>
              </a:ext>
            </a:extLst>
          </p:cNvPr>
          <p:cNvPicPr>
            <a:picLocks noChangeAspect="1"/>
          </p:cNvPicPr>
          <p:nvPr/>
        </p:nvPicPr>
        <p:blipFill>
          <a:blip r:embed="rId8"/>
          <a:stretch>
            <a:fillRect/>
          </a:stretch>
        </p:blipFill>
        <p:spPr>
          <a:xfrm>
            <a:off x="130874" y="5539745"/>
            <a:ext cx="1091341" cy="1097637"/>
          </a:xfrm>
          <a:prstGeom prst="rect">
            <a:avLst/>
          </a:prstGeom>
        </p:spPr>
      </p:pic>
    </p:spTree>
    <p:extLst>
      <p:ext uri="{BB962C8B-B14F-4D97-AF65-F5344CB8AC3E}">
        <p14:creationId xmlns:p14="http://schemas.microsoft.com/office/powerpoint/2010/main" val="384978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0B09-72EE-4609-9AC4-45C83394E9AB}"/>
              </a:ext>
            </a:extLst>
          </p:cNvPr>
          <p:cNvSpPr>
            <a:spLocks noGrp="1"/>
          </p:cNvSpPr>
          <p:nvPr>
            <p:ph type="title"/>
          </p:nvPr>
        </p:nvSpPr>
        <p:spPr/>
        <p:txBody>
          <a:bodyPr/>
          <a:lstStyle/>
          <a:p>
            <a:endParaRPr lang="en-GB"/>
          </a:p>
        </p:txBody>
      </p:sp>
      <p:pic>
        <p:nvPicPr>
          <p:cNvPr id="5" name="The new Volkswagen Polo - TV commercial _ Volkswagen [720p]">
            <a:hlinkClick r:id="" action="ppaction://media"/>
            <a:extLst>
              <a:ext uri="{FF2B5EF4-FFF2-40B4-BE49-F238E27FC236}">
                <a16:creationId xmlns:a16="http://schemas.microsoft.com/office/drawing/2014/main" id="{0453584E-BFD1-47E8-96F2-2452D991801A}"/>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5"/>
          <a:stretch>
            <a:fillRect/>
          </a:stretch>
        </p:blipFill>
        <p:spPr>
          <a:xfrm>
            <a:off x="2381" y="-1"/>
            <a:ext cx="12187238" cy="6858133"/>
          </a:xfrm>
        </p:spPr>
      </p:pic>
      <p:sp>
        <p:nvSpPr>
          <p:cNvPr id="4" name="Slide Number Placeholder 3">
            <a:extLst>
              <a:ext uri="{FF2B5EF4-FFF2-40B4-BE49-F238E27FC236}">
                <a16:creationId xmlns:a16="http://schemas.microsoft.com/office/drawing/2014/main" id="{273854B2-631E-4328-9030-10B60310950D}"/>
              </a:ext>
            </a:extLst>
          </p:cNvPr>
          <p:cNvSpPr>
            <a:spLocks noGrp="1"/>
          </p:cNvSpPr>
          <p:nvPr>
            <p:ph type="sldNum" sz="quarter" idx="4"/>
          </p:nvPr>
        </p:nvSpPr>
        <p:spPr/>
        <p:txBody>
          <a:bodyPr/>
          <a:lstStyle/>
          <a:p>
            <a:fld id="{092826BB-99B9-7743-A4C5-2A0F74D892DA}" type="slidenum">
              <a:rPr lang="en-US" smtClean="0"/>
              <a:pPr/>
              <a:t>18</a:t>
            </a:fld>
            <a:endParaRPr lang="en-US" dirty="0"/>
          </a:p>
        </p:txBody>
      </p:sp>
    </p:spTree>
    <p:extLst>
      <p:ext uri="{BB962C8B-B14F-4D97-AF65-F5344CB8AC3E}">
        <p14:creationId xmlns:p14="http://schemas.microsoft.com/office/powerpoint/2010/main" val="17362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Autofit/>
          </a:bodyPr>
          <a:lstStyle/>
          <a:p>
            <a:r>
              <a:rPr lang="en-GB" sz="3200" b="1" dirty="0">
                <a:latin typeface="Century Gothic" panose="020B0502020202020204" pitchFamily="34" charset="0"/>
              </a:rPr>
              <a:t>What are the Legal changes that are having the biggest impact on the automotive sector now and into 2019?</a:t>
            </a:r>
            <a:endParaRPr lang="en-GB" sz="24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1446412" y="2075208"/>
            <a:ext cx="10481226" cy="4591881"/>
          </a:xfrm>
        </p:spPr>
        <p:txBody>
          <a:bodyPr>
            <a:normAutofit/>
          </a:bodyPr>
          <a:lstStyle/>
          <a:p>
            <a:pPr marL="0" indent="0">
              <a:buNone/>
              <a:defRPr sz="1800"/>
            </a:pPr>
            <a:r>
              <a:rPr lang="en-GB" sz="3200" dirty="0"/>
              <a:t>Bill Fennell		Managing Director &amp; Chief Ombudsman</a:t>
            </a:r>
            <a:br>
              <a:rPr lang="en-GB" sz="3200" dirty="0"/>
            </a:br>
            <a:r>
              <a:rPr lang="en-GB" sz="3200" dirty="0"/>
              <a:t>			The Motor Ombudsman</a:t>
            </a:r>
            <a:br>
              <a:rPr lang="en-GB" sz="3200" dirty="0"/>
            </a:br>
            <a:br>
              <a:rPr lang="en-GB" sz="3200" dirty="0"/>
            </a:br>
            <a:br>
              <a:rPr lang="en-GB" sz="3200" dirty="0"/>
            </a:br>
            <a:r>
              <a:rPr lang="en-GB" sz="3200" dirty="0"/>
              <a:t>Iain Larkins 	Founder &amp; Head of the Automotive Practice 			Radius Law</a:t>
            </a:r>
            <a:br>
              <a:rPr lang="en-GB" sz="2000" dirty="0"/>
            </a:br>
            <a:endParaRPr lang="en-GB" sz="2400" i="1" dirty="0">
              <a:latin typeface="Century Gothic"/>
              <a:ea typeface="Century Gothic"/>
              <a:cs typeface="Century Gothic"/>
              <a:sym typeface="Century Gothic"/>
            </a:endParaRP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4"/>
          <a:stretch>
            <a:fillRect/>
          </a:stretch>
        </p:blipFill>
        <p:spPr>
          <a:xfrm>
            <a:off x="221256" y="5546068"/>
            <a:ext cx="1091341" cy="1097637"/>
          </a:xfrm>
          <a:prstGeom prst="rect">
            <a:avLst/>
          </a:prstGeom>
        </p:spPr>
      </p:pic>
    </p:spTree>
    <p:extLst>
      <p:ext uri="{BB962C8B-B14F-4D97-AF65-F5344CB8AC3E}">
        <p14:creationId xmlns:p14="http://schemas.microsoft.com/office/powerpoint/2010/main" val="11289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Agenda</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017721" y="456804"/>
            <a:ext cx="10895391" cy="4087257"/>
          </a:xfrm>
        </p:spPr>
        <p:txBody>
          <a:bodyPr>
            <a:noAutofit/>
          </a:bodyPr>
          <a:lstStyle/>
          <a:p>
            <a:pPr marL="0" indent="0">
              <a:buNone/>
              <a:defRPr sz="1800"/>
            </a:pPr>
            <a:endParaRPr lang="en-GB" sz="6000" dirty="0">
              <a:latin typeface="Century Gothic"/>
              <a:ea typeface="Century Gothic"/>
              <a:cs typeface="Century Gothic"/>
              <a:sym typeface="Century Gothic"/>
            </a:endParaRPr>
          </a:p>
          <a:p>
            <a:pPr marL="342900" indent="-342900">
              <a:buAutoNum type="arabicPeriod"/>
            </a:pPr>
            <a:r>
              <a:rPr lang="en-GB" sz="2400" dirty="0"/>
              <a:t>About The Motor Ombudsman &amp; Radius Law</a:t>
            </a:r>
          </a:p>
          <a:p>
            <a:pPr marL="342900" indent="-342900">
              <a:buAutoNum type="arabicPeriod"/>
            </a:pPr>
            <a:r>
              <a:rPr lang="en-GB" sz="2400" dirty="0">
                <a:sym typeface="Century Gothic"/>
              </a:rPr>
              <a:t>Energy consumption and emissions – WLTP</a:t>
            </a:r>
          </a:p>
          <a:p>
            <a:pPr marL="342900" indent="-342900">
              <a:buAutoNum type="arabicPeriod"/>
            </a:pPr>
            <a:r>
              <a:rPr lang="en-GB" sz="2400" dirty="0">
                <a:sym typeface="Century Gothic"/>
              </a:rPr>
              <a:t>Consumer legislation</a:t>
            </a:r>
          </a:p>
          <a:p>
            <a:pPr marL="342900" indent="-342900">
              <a:buAutoNum type="arabicPeriod"/>
            </a:pPr>
            <a:r>
              <a:rPr lang="en-GB" sz="2400" dirty="0">
                <a:sym typeface="Century Gothic"/>
              </a:rPr>
              <a:t>Financial services Competition law</a:t>
            </a:r>
          </a:p>
          <a:p>
            <a:pPr marL="342900" indent="-342900">
              <a:buAutoNum type="arabicPeriod"/>
            </a:pPr>
            <a:r>
              <a:rPr lang="en-GB" sz="2400" dirty="0">
                <a:sym typeface="Century Gothic"/>
              </a:rPr>
              <a:t>Employment</a:t>
            </a:r>
          </a:p>
          <a:p>
            <a:pPr marL="342900" indent="-342900">
              <a:buAutoNum type="arabicPeriod"/>
            </a:pPr>
            <a:r>
              <a:rPr lang="en-GB" sz="2400" dirty="0">
                <a:sym typeface="Century Gothic"/>
              </a:rPr>
              <a:t>Advertising and marketing – ASA ruling</a:t>
            </a:r>
          </a:p>
          <a:p>
            <a:pPr marL="342900" indent="-342900">
              <a:buAutoNum type="arabicPeriod"/>
            </a:pPr>
            <a:r>
              <a:rPr lang="en-GB" sz="2400" dirty="0">
                <a:sym typeface="Century Gothic"/>
              </a:rPr>
              <a:t>Automated vehicles</a:t>
            </a:r>
          </a:p>
          <a:p>
            <a:pPr marL="342900" indent="-342900">
              <a:buAutoNum type="arabicPeriod"/>
            </a:pPr>
            <a:r>
              <a:rPr lang="en-GB" sz="2400" dirty="0">
                <a:sym typeface="Century Gothic"/>
              </a:rPr>
              <a:t>Data security</a:t>
            </a:r>
          </a:p>
          <a:p>
            <a:pPr marL="342900" indent="-342900">
              <a:buAutoNum type="arabicPeriod"/>
            </a:pPr>
            <a:r>
              <a:rPr lang="en-GB" sz="2400" dirty="0">
                <a:sym typeface="Century Gothic"/>
              </a:rPr>
              <a:t>Corporate governance</a:t>
            </a:r>
            <a:endParaRPr lang="en-GB" sz="2400" dirty="0"/>
          </a:p>
          <a:p>
            <a:pPr marL="342900" indent="-342900">
              <a:buAutoNum type="arabicPeriod"/>
            </a:pPr>
            <a:r>
              <a:rPr lang="en-GB" sz="2400" dirty="0"/>
              <a:t>Questions &amp; Answers</a:t>
            </a:r>
          </a:p>
          <a:p>
            <a:pPr marL="0" indent="0">
              <a:buNone/>
              <a:defRPr sz="1800"/>
            </a:pPr>
            <a:endParaRPr lang="en-GB" sz="2400" dirty="0">
              <a:latin typeface="Century Gothic"/>
              <a:ea typeface="Century Gothic"/>
              <a:cs typeface="Century Gothic"/>
              <a:sym typeface="Century Gothic"/>
            </a:endParaRP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4"/>
          <a:stretch>
            <a:fillRect/>
          </a:stretch>
        </p:blipFill>
        <p:spPr>
          <a:xfrm>
            <a:off x="56584" y="5488882"/>
            <a:ext cx="1091341" cy="1097637"/>
          </a:xfrm>
          <a:prstGeom prst="rect">
            <a:avLst/>
          </a:prstGeom>
        </p:spPr>
      </p:pic>
    </p:spTree>
    <p:extLst>
      <p:ext uri="{BB962C8B-B14F-4D97-AF65-F5344CB8AC3E}">
        <p14:creationId xmlns:p14="http://schemas.microsoft.com/office/powerpoint/2010/main" val="156939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200" b="1" dirty="0">
                <a:solidFill>
                  <a:srgbClr val="00A0E4"/>
                </a:solidFill>
                <a:latin typeface="Arial" panose="020B0604020202020204" pitchFamily="34" charset="0"/>
                <a:cs typeface="Arial" panose="020B0604020202020204" pitchFamily="34" charset="0"/>
              </a:rPr>
              <a:t>The Motor Ombudsman</a:t>
            </a:r>
            <a:endParaRPr lang="en-GB" sz="36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980657" y="590617"/>
            <a:ext cx="7895714" cy="4672758"/>
          </a:xfrm>
        </p:spPr>
        <p:txBody>
          <a:bodyPr>
            <a:noAutofit/>
          </a:bodyPr>
          <a:lstStyle/>
          <a:p>
            <a:pPr marL="0" indent="0">
              <a:buNone/>
              <a:defRPr sz="1800"/>
            </a:pPr>
            <a:endParaRPr lang="en-GB" sz="6000" dirty="0">
              <a:latin typeface="Century Gothic"/>
              <a:ea typeface="Century Gothic"/>
              <a:cs typeface="Century Gothic"/>
              <a:sym typeface="Century Gothic"/>
            </a:endParaRPr>
          </a:p>
          <a:p>
            <a:pPr marL="446088" indent="-446088">
              <a:buClr>
                <a:srgbClr val="69AA2F"/>
              </a:buClr>
              <a:buFont typeface="Wingdings" panose="05000000000000000000" pitchFamily="2" charset="2"/>
              <a:buChar char=""/>
            </a:pPr>
            <a:r>
              <a:rPr lang="en-GB" sz="2400" dirty="0">
                <a:latin typeface="Arial" panose="020B0604020202020204" pitchFamily="34" charset="0"/>
                <a:cs typeface="Arial" panose="020B0604020202020204" pitchFamily="34" charset="0"/>
              </a:rPr>
              <a:t>The first and only Ombudsman for the automotive industry</a:t>
            </a:r>
          </a:p>
          <a:p>
            <a:pPr marL="446088" indent="-446088">
              <a:buClr>
                <a:srgbClr val="69AA2F"/>
              </a:buClr>
              <a:buFont typeface="Wingdings" panose="05000000000000000000" pitchFamily="2" charset="2"/>
              <a:buChar char=""/>
            </a:pPr>
            <a:r>
              <a:rPr lang="en-GB" sz="2400" dirty="0">
                <a:latin typeface="Arial" panose="020B0604020202020204" pitchFamily="34" charset="0"/>
                <a:cs typeface="Arial" panose="020B0604020202020204" pitchFamily="34" charset="0"/>
              </a:rPr>
              <a:t>A clear channel and point of contact for all motoring-related disputes</a:t>
            </a:r>
          </a:p>
          <a:p>
            <a:pPr marL="446088" indent="-446088">
              <a:buClr>
                <a:srgbClr val="69AA2F"/>
              </a:buClr>
              <a:buFont typeface="Wingdings" panose="05000000000000000000" pitchFamily="2" charset="2"/>
              <a:buChar char=""/>
            </a:pPr>
            <a:r>
              <a:rPr lang="en-GB" sz="2400" dirty="0">
                <a:latin typeface="Arial" panose="020B0604020202020204" pitchFamily="34" charset="0"/>
                <a:cs typeface="Arial" panose="020B0604020202020204" pitchFamily="34" charset="0"/>
              </a:rPr>
              <a:t>Self-regulates the UK’s motor industry through its comprehensive Chartered Trading Standards Institute (CTSI)-approved Codes of Practice</a:t>
            </a:r>
          </a:p>
          <a:p>
            <a:pPr marL="446088" indent="-446088">
              <a:buClr>
                <a:srgbClr val="69AA2F"/>
              </a:buClr>
              <a:buFont typeface="Wingdings" panose="05000000000000000000" pitchFamily="2" charset="2"/>
              <a:buChar char=""/>
            </a:pPr>
            <a:r>
              <a:rPr lang="en-GB" sz="2400" dirty="0">
                <a:latin typeface="Arial" panose="020B0604020202020204" pitchFamily="34" charset="0"/>
                <a:cs typeface="Arial" panose="020B0604020202020204" pitchFamily="34" charset="0"/>
              </a:rPr>
              <a:t>Thousands of businesses accredited to one or more of the Codes covering </a:t>
            </a:r>
            <a:r>
              <a:rPr lang="en-GB" sz="2400" b="1" dirty="0">
                <a:latin typeface="Arial" panose="020B0604020202020204" pitchFamily="34" charset="0"/>
                <a:cs typeface="Arial" panose="020B0604020202020204" pitchFamily="34" charset="0"/>
              </a:rPr>
              <a:t>new cars</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sales</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vehicle warranties</a:t>
            </a:r>
            <a:r>
              <a:rPr lang="en-GB" sz="2400" dirty="0">
                <a:latin typeface="Arial" panose="020B0604020202020204" pitchFamily="34" charset="0"/>
                <a:cs typeface="Arial" panose="020B0604020202020204" pitchFamily="34" charset="0"/>
              </a:rPr>
              <a:t>, and </a:t>
            </a:r>
            <a:r>
              <a:rPr lang="en-GB" sz="2400" b="1" dirty="0">
                <a:latin typeface="Arial" panose="020B0604020202020204" pitchFamily="34" charset="0"/>
                <a:cs typeface="Arial" panose="020B0604020202020204" pitchFamily="34" charset="0"/>
              </a:rPr>
              <a:t>servicing and repair</a:t>
            </a:r>
            <a:r>
              <a:rPr lang="en-GB" sz="2400" dirty="0">
                <a:latin typeface="Arial" panose="020B0604020202020204" pitchFamily="34" charset="0"/>
                <a:cs typeface="Arial" panose="020B0604020202020204" pitchFamily="34" charset="0"/>
              </a:rPr>
              <a:t>. </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4"/>
          <a:stretch>
            <a:fillRect/>
          </a:stretch>
        </p:blipFill>
        <p:spPr>
          <a:xfrm>
            <a:off x="56584" y="5488882"/>
            <a:ext cx="1091341" cy="1097637"/>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l="7044"/>
          <a:stretch/>
        </p:blipFill>
        <p:spPr>
          <a:xfrm>
            <a:off x="8909824" y="1657685"/>
            <a:ext cx="3282176" cy="3031341"/>
          </a:xfrm>
          <a:prstGeom prst="rect">
            <a:avLst/>
          </a:prstGeom>
        </p:spPr>
      </p:pic>
    </p:spTree>
    <p:extLst>
      <p:ext uri="{BB962C8B-B14F-4D97-AF65-F5344CB8AC3E}">
        <p14:creationId xmlns:p14="http://schemas.microsoft.com/office/powerpoint/2010/main" val="155721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1014109" y="467954"/>
            <a:ext cx="10538553" cy="4672758"/>
          </a:xfrm>
        </p:spPr>
        <p:txBody>
          <a:bodyPr>
            <a:noAutofit/>
          </a:bodyPr>
          <a:lstStyle/>
          <a:p>
            <a:pPr marL="0" indent="0">
              <a:buNone/>
              <a:defRPr sz="1800"/>
            </a:pPr>
            <a:endParaRPr lang="en-GB" sz="6000" dirty="0">
              <a:latin typeface="Century Gothic"/>
              <a:ea typeface="Century Gothic"/>
              <a:cs typeface="Century Gothic"/>
              <a:sym typeface="Century Gothic"/>
            </a:endParaRPr>
          </a:p>
          <a:p>
            <a:pPr marL="446088" indent="-446088">
              <a:buClr>
                <a:srgbClr val="69AA2F"/>
              </a:buClr>
              <a:buFont typeface="Wingdings" panose="05000000000000000000" pitchFamily="2" charset="2"/>
              <a:buChar char=""/>
            </a:pPr>
            <a:r>
              <a:rPr lang="en-GB" sz="2400" dirty="0"/>
              <a:t>An automotive specialist law firm</a:t>
            </a:r>
          </a:p>
          <a:p>
            <a:pPr marL="446088" indent="-446088">
              <a:buClr>
                <a:srgbClr val="69AA2F"/>
              </a:buClr>
              <a:buFont typeface="Wingdings" panose="05000000000000000000" pitchFamily="2" charset="2"/>
              <a:buChar char=""/>
            </a:pPr>
            <a:r>
              <a:rPr lang="en-GB" sz="2400" dirty="0"/>
              <a:t>Established by the former Chief Legal Officer of Mercedes-Benz UK, Iain Larkins</a:t>
            </a:r>
          </a:p>
          <a:p>
            <a:pPr marL="446088" indent="-446088">
              <a:buClr>
                <a:srgbClr val="69AA2F"/>
              </a:buClr>
              <a:buFont typeface="Wingdings" panose="05000000000000000000" pitchFamily="2" charset="2"/>
              <a:buChar char=""/>
            </a:pPr>
            <a:r>
              <a:rPr lang="en-GB" sz="2400" dirty="0"/>
              <a:t>The only law firm to have its GDPR services endorsed by the Motor Ombudsman and the MCIA</a:t>
            </a:r>
          </a:p>
          <a:p>
            <a:pPr marL="446088" indent="-446088">
              <a:buClr>
                <a:srgbClr val="69AA2F"/>
              </a:buClr>
              <a:buFont typeface="Wingdings" panose="05000000000000000000" pitchFamily="2" charset="2"/>
              <a:buChar char=""/>
            </a:pPr>
            <a:r>
              <a:rPr lang="en-GB" sz="2400" dirty="0"/>
              <a:t>A modern firm that utilises the latest legal tech and promises to never use legalese</a:t>
            </a:r>
          </a:p>
          <a:p>
            <a:pPr marL="0" indent="0">
              <a:buClr>
                <a:srgbClr val="69AA2F"/>
              </a:buClr>
              <a:buNone/>
            </a:pPr>
            <a:r>
              <a:rPr lang="en-GB" sz="2400" dirty="0">
                <a:latin typeface="Arial" panose="020B0604020202020204" pitchFamily="34" charset="0"/>
                <a:cs typeface="Arial" panose="020B0604020202020204" pitchFamily="34" charset="0"/>
              </a:rPr>
              <a:t> </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4"/>
          <a:stretch>
            <a:fillRect/>
          </a:stretch>
        </p:blipFill>
        <p:spPr>
          <a:xfrm>
            <a:off x="56584" y="5488882"/>
            <a:ext cx="1091341" cy="1097637"/>
          </a:xfrm>
          <a:prstGeom prst="rect">
            <a:avLst/>
          </a:prstGeom>
        </p:spPr>
      </p:pic>
      <p:sp>
        <p:nvSpPr>
          <p:cNvPr id="10"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Radius Law</a:t>
            </a:r>
          </a:p>
        </p:txBody>
      </p:sp>
      <p:pic>
        <p:nvPicPr>
          <p:cNvPr id="11" name="Picture 10"/>
          <p:cNvPicPr>
            <a:picLocks noChangeAspect="1"/>
          </p:cNvPicPr>
          <p:nvPr/>
        </p:nvPicPr>
        <p:blipFill>
          <a:blip r:embed="rId5"/>
          <a:stretch>
            <a:fillRect/>
          </a:stretch>
        </p:blipFill>
        <p:spPr>
          <a:xfrm>
            <a:off x="3305559" y="4385850"/>
            <a:ext cx="5328592" cy="2214853"/>
          </a:xfrm>
          <a:prstGeom prst="rect">
            <a:avLst/>
          </a:prstGeom>
        </p:spPr>
      </p:pic>
    </p:spTree>
    <p:extLst>
      <p:ext uri="{BB962C8B-B14F-4D97-AF65-F5344CB8AC3E}">
        <p14:creationId xmlns:p14="http://schemas.microsoft.com/office/powerpoint/2010/main" val="12500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Housekeeping points</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1404403" y="668677"/>
            <a:ext cx="10895391" cy="4087257"/>
          </a:xfrm>
        </p:spPr>
        <p:txBody>
          <a:bodyPr>
            <a:noAutofit/>
          </a:bodyPr>
          <a:lstStyle/>
          <a:p>
            <a:pPr marL="0" indent="0">
              <a:buNone/>
              <a:defRPr sz="1800"/>
            </a:pPr>
            <a:endParaRPr lang="en-GB" sz="6000" dirty="0">
              <a:latin typeface="Century Gothic"/>
              <a:ea typeface="Century Gothic"/>
              <a:cs typeface="Century Gothic"/>
              <a:sym typeface="Century Gothic"/>
            </a:endParaRPr>
          </a:p>
          <a:p>
            <a:pPr marL="285750" indent="-285750">
              <a:buClr>
                <a:srgbClr val="69AA2F"/>
              </a:buClr>
              <a:buFont typeface="Wingdings" panose="05000000000000000000" pitchFamily="2" charset="2"/>
              <a:buChar char=""/>
            </a:pPr>
            <a:r>
              <a:rPr lang="en-GB" sz="2000" dirty="0"/>
              <a:t>During the webinar everyone will be muted so that only the presenters can be heard. </a:t>
            </a:r>
          </a:p>
          <a:p>
            <a:pPr>
              <a:buClr>
                <a:srgbClr val="69AA2F"/>
              </a:buClr>
            </a:pPr>
            <a:endParaRPr lang="en-GB" sz="2000" dirty="0"/>
          </a:p>
          <a:p>
            <a:pPr marL="285750" indent="-285750">
              <a:buClr>
                <a:srgbClr val="69AA2F"/>
              </a:buClr>
              <a:buFont typeface="Wingdings" panose="05000000000000000000" pitchFamily="2" charset="2"/>
              <a:buChar char=""/>
            </a:pPr>
            <a:r>
              <a:rPr lang="en-GB" sz="2000" dirty="0"/>
              <a:t>The presentation will be followed by a Q&amp;A session. </a:t>
            </a:r>
          </a:p>
          <a:p>
            <a:pPr>
              <a:buClr>
                <a:srgbClr val="69AA2F"/>
              </a:buClr>
            </a:pPr>
            <a:endParaRPr lang="en-GB" sz="2000" dirty="0"/>
          </a:p>
          <a:p>
            <a:pPr marL="285750" indent="-285750">
              <a:buClr>
                <a:srgbClr val="69AA2F"/>
              </a:buClr>
              <a:buFont typeface="Wingdings" panose="05000000000000000000" pitchFamily="2" charset="2"/>
              <a:buChar char=""/>
            </a:pPr>
            <a:r>
              <a:rPr lang="en-GB" sz="2000" dirty="0"/>
              <a:t>You can type your questions throughout the webinar. Click on the chat button. </a:t>
            </a:r>
          </a:p>
          <a:p>
            <a:pPr>
              <a:buClr>
                <a:srgbClr val="69AA2F"/>
              </a:buClr>
            </a:pPr>
            <a:endParaRPr lang="en-GB" sz="2000" dirty="0"/>
          </a:p>
          <a:p>
            <a:pPr marL="285750" indent="-285750">
              <a:buClr>
                <a:srgbClr val="69AA2F"/>
              </a:buClr>
              <a:buFont typeface="Wingdings" panose="05000000000000000000" pitchFamily="2" charset="2"/>
              <a:buChar char=""/>
            </a:pPr>
            <a:r>
              <a:rPr lang="en-GB" sz="2000" dirty="0"/>
              <a:t>All questions relevant to the topic will be answered at the Q&amp;A session. Any other questions will be addressed as we go along. </a:t>
            </a:r>
          </a:p>
          <a:p>
            <a:pPr marL="0" indent="0">
              <a:buClr>
                <a:srgbClr val="69AA2F"/>
              </a:buClr>
              <a:buNone/>
            </a:pPr>
            <a:endParaRPr lang="en-GB" sz="2000" dirty="0"/>
          </a:p>
          <a:p>
            <a:pPr marL="285750" indent="-285750">
              <a:buClr>
                <a:srgbClr val="69AA2F"/>
              </a:buClr>
              <a:buFont typeface="Wingdings" panose="05000000000000000000" pitchFamily="2" charset="2"/>
              <a:buChar char=""/>
            </a:pPr>
            <a:r>
              <a:rPr lang="en-GB" sz="2000" dirty="0"/>
              <a:t>If you are experiencing any technical problems please call or message: 07557 433 602.</a:t>
            </a:r>
          </a:p>
          <a:p>
            <a:pPr marL="0" indent="0">
              <a:buNone/>
              <a:defRPr sz="1800"/>
            </a:pPr>
            <a:endParaRPr lang="en-GB" sz="2000" dirty="0">
              <a:latin typeface="Century Gothic"/>
              <a:ea typeface="Century Gothic"/>
              <a:cs typeface="Century Gothic"/>
              <a:sym typeface="Century Gothic"/>
            </a:endParaRPr>
          </a:p>
        </p:txBody>
      </p:sp>
      <p:pic>
        <p:nvPicPr>
          <p:cNvPr id="4" name="image1.jpg">
            <a:extLst>
              <a:ext uri="{FF2B5EF4-FFF2-40B4-BE49-F238E27FC236}">
                <a16:creationId xmlns:a16="http://schemas.microsoft.com/office/drawing/2014/main" id="{7EB7A9FC-8838-4CCF-B13A-156171A13932}"/>
              </a:ext>
            </a:extLst>
          </p:cNvPr>
          <p:cNvPicPr/>
          <p:nvPr/>
        </p:nvPicPr>
        <p:blipFill>
          <a:blip r:embed="rId3">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4"/>
          <a:stretch>
            <a:fillRect/>
          </a:stretch>
        </p:blipFill>
        <p:spPr>
          <a:xfrm>
            <a:off x="56584" y="5488882"/>
            <a:ext cx="1091341" cy="1097637"/>
          </a:xfrm>
          <a:prstGeom prst="rect">
            <a:avLst/>
          </a:prstGeom>
        </p:spPr>
      </p:pic>
    </p:spTree>
    <p:extLst>
      <p:ext uri="{BB962C8B-B14F-4D97-AF65-F5344CB8AC3E}">
        <p14:creationId xmlns:p14="http://schemas.microsoft.com/office/powerpoint/2010/main" val="151111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Energy consumption and emissions</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pPr marL="178904" indent="-178904">
              <a:defRPr sz="1800"/>
            </a:pPr>
            <a:r>
              <a:rPr lang="en-GB" sz="2400" dirty="0">
                <a:latin typeface="Century Gothic"/>
                <a:ea typeface="Century Gothic"/>
                <a:cs typeface="Century Gothic"/>
                <a:sym typeface="Century Gothic"/>
              </a:rPr>
              <a:t>WLTP</a:t>
            </a:r>
          </a:p>
          <a:p>
            <a:pPr marL="636104" lvl="1" indent="-178904">
              <a:defRPr sz="1800"/>
            </a:pPr>
            <a:r>
              <a:rPr lang="en-GB" sz="2000" dirty="0">
                <a:latin typeface="Century Gothic"/>
                <a:ea typeface="Century Gothic"/>
                <a:cs typeface="Century Gothic"/>
                <a:sym typeface="Century Gothic"/>
                <a:hlinkClick r:id="rId3"/>
              </a:rPr>
              <a:t>New mandatory consumer information to be provided from January 2019</a:t>
            </a:r>
            <a:r>
              <a:rPr lang="en-GB" sz="2000" dirty="0">
                <a:latin typeface="Century Gothic"/>
                <a:ea typeface="Century Gothic"/>
                <a:cs typeface="Century Gothic"/>
                <a:sym typeface="Century Gothic"/>
              </a:rPr>
              <a:t>;</a:t>
            </a:r>
          </a:p>
          <a:p>
            <a:pPr marL="636104" lvl="1" indent="-178904">
              <a:defRPr sz="1800"/>
            </a:pPr>
            <a:r>
              <a:rPr lang="en-GB" sz="2000" dirty="0">
                <a:latin typeface="Century Gothic"/>
                <a:ea typeface="Century Gothic"/>
                <a:cs typeface="Century Gothic"/>
                <a:sym typeface="Century Gothic"/>
              </a:rPr>
              <a:t>WLTP mandatory for all vans from September 2019.</a:t>
            </a:r>
          </a:p>
          <a:p>
            <a:pPr marL="178904" indent="-178904">
              <a:defRPr sz="1800"/>
            </a:pPr>
            <a:r>
              <a:rPr lang="en-GB" sz="2400" dirty="0">
                <a:latin typeface="Century Gothic"/>
                <a:ea typeface="Century Gothic"/>
                <a:cs typeface="Century Gothic"/>
                <a:sym typeface="Century Gothic"/>
              </a:rPr>
              <a:t>New </a:t>
            </a:r>
            <a:r>
              <a:rPr lang="en-GB" sz="2400" dirty="0">
                <a:latin typeface="Century Gothic"/>
                <a:ea typeface="Century Gothic"/>
                <a:cs typeface="Century Gothic"/>
                <a:sym typeface="Century Gothic"/>
                <a:hlinkClick r:id="rId4"/>
              </a:rPr>
              <a:t>proposed UK law</a:t>
            </a:r>
            <a:r>
              <a:rPr lang="en-GB" sz="2400" dirty="0">
                <a:latin typeface="Century Gothic"/>
                <a:ea typeface="Century Gothic"/>
                <a:cs typeface="Century Gothic"/>
                <a:sym typeface="Century Gothic"/>
              </a:rPr>
              <a:t> to hold vehicle importers and dealer-distributors to account if vehicles are sold with emissions defeat devices. </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5">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8FE0B64-FDDE-412F-A50C-B48BC0B3818E}"/>
              </a:ext>
            </a:extLst>
          </p:cNvPr>
          <p:cNvPicPr>
            <a:picLocks noChangeAspect="1"/>
          </p:cNvPicPr>
          <p:nvPr/>
        </p:nvPicPr>
        <p:blipFill>
          <a:blip r:embed="rId6"/>
          <a:stretch>
            <a:fillRect/>
          </a:stretch>
        </p:blipFill>
        <p:spPr>
          <a:xfrm>
            <a:off x="56584" y="5488882"/>
            <a:ext cx="1091341" cy="1097637"/>
          </a:xfrm>
          <a:prstGeom prst="rect">
            <a:avLst/>
          </a:prstGeom>
        </p:spPr>
      </p:pic>
    </p:spTree>
    <p:extLst>
      <p:ext uri="{BB962C8B-B14F-4D97-AF65-F5344CB8AC3E}">
        <p14:creationId xmlns:p14="http://schemas.microsoft.com/office/powerpoint/2010/main" val="368587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Consumer</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pPr marL="178904" lvl="0" indent="-178904">
              <a:defRPr sz="1800"/>
            </a:pPr>
            <a:r>
              <a:rPr lang="en-GB" sz="2400" dirty="0">
                <a:latin typeface="Century Gothic"/>
                <a:ea typeface="Century Gothic"/>
                <a:cs typeface="Century Gothic"/>
                <a:sym typeface="Century Gothic"/>
              </a:rPr>
              <a:t>Recalls</a:t>
            </a:r>
          </a:p>
          <a:p>
            <a:pPr marL="636104" lvl="1" indent="-178904">
              <a:defRPr sz="1800"/>
            </a:pPr>
            <a:r>
              <a:rPr lang="en-GB" sz="2000" dirty="0">
                <a:latin typeface="Century Gothic"/>
                <a:ea typeface="Century Gothic"/>
                <a:cs typeface="Century Gothic"/>
                <a:sym typeface="Century Gothic"/>
              </a:rPr>
              <a:t>Motor manufacturer &amp; DVSA criticised for management of a recall;</a:t>
            </a:r>
          </a:p>
          <a:p>
            <a:pPr marL="636104" lvl="1" indent="-178904">
              <a:defRPr sz="1800"/>
            </a:pPr>
            <a:r>
              <a:rPr lang="en-GB" sz="2000" dirty="0">
                <a:latin typeface="Century Gothic"/>
                <a:ea typeface="Century Gothic"/>
                <a:cs typeface="Century Gothic"/>
                <a:sym typeface="Century Gothic"/>
              </a:rPr>
              <a:t>New </a:t>
            </a:r>
            <a:r>
              <a:rPr lang="en-GB" sz="2000" dirty="0">
                <a:latin typeface="Century Gothic"/>
                <a:ea typeface="Century Gothic"/>
                <a:cs typeface="Century Gothic"/>
                <a:sym typeface="Century Gothic"/>
                <a:hlinkClick r:id="rId3"/>
              </a:rPr>
              <a:t>Code of Practice</a:t>
            </a:r>
            <a:r>
              <a:rPr lang="en-GB" sz="2000" dirty="0">
                <a:latin typeface="Century Gothic"/>
                <a:ea typeface="Century Gothic"/>
                <a:cs typeface="Century Gothic"/>
                <a:sym typeface="Century Gothic"/>
              </a:rPr>
              <a:t> for product recalls.</a:t>
            </a:r>
          </a:p>
          <a:p>
            <a:pPr marL="178904" lvl="0" indent="-178904">
              <a:defRPr sz="1800"/>
            </a:pPr>
            <a:r>
              <a:rPr lang="en-GB" sz="2400" dirty="0">
                <a:latin typeface="Century Gothic"/>
                <a:ea typeface="Century Gothic"/>
                <a:cs typeface="Century Gothic"/>
                <a:sym typeface="Century Gothic"/>
                <a:hlinkClick r:id="rId4"/>
              </a:rPr>
              <a:t>Government consultation on Modernising Consumer Markets</a:t>
            </a:r>
            <a:r>
              <a:rPr lang="en-GB" sz="2400" dirty="0">
                <a:latin typeface="Century Gothic"/>
                <a:ea typeface="Century Gothic"/>
                <a:cs typeface="Century Gothic"/>
                <a:sym typeface="Century Gothic"/>
              </a:rPr>
              <a:t> and the </a:t>
            </a:r>
            <a:r>
              <a:rPr lang="en-GB" sz="2400" dirty="0">
                <a:latin typeface="Century Gothic"/>
                <a:ea typeface="Century Gothic"/>
                <a:cs typeface="Century Gothic"/>
                <a:sym typeface="Century Gothic"/>
                <a:hlinkClick r:id="rId5"/>
              </a:rPr>
              <a:t>EU  New deal for consumers</a:t>
            </a:r>
            <a:r>
              <a:rPr lang="en-GB" sz="2400" dirty="0">
                <a:latin typeface="Century Gothic"/>
                <a:ea typeface="Century Gothic"/>
                <a:cs typeface="Century Gothic"/>
                <a:sym typeface="Century Gothic"/>
              </a:rPr>
              <a:t>.</a:t>
            </a:r>
          </a:p>
          <a:p>
            <a:pPr marL="178904" lvl="0" indent="-178904">
              <a:defRPr sz="1800"/>
            </a:pPr>
            <a:r>
              <a:rPr lang="en-GB" sz="2400" dirty="0">
                <a:latin typeface="Century Gothic"/>
                <a:ea typeface="Century Gothic"/>
                <a:cs typeface="Century Gothic"/>
                <a:sym typeface="Century Gothic"/>
                <a:hlinkClick r:id="rId6"/>
              </a:rPr>
              <a:t>Government and automotive organisations tackle counterfeit parts.</a:t>
            </a:r>
            <a:endParaRPr lang="en-GB" sz="2400" dirty="0">
              <a:latin typeface="Century Gothic"/>
              <a:ea typeface="Century Gothic"/>
              <a:cs typeface="Century Gothic"/>
              <a:sym typeface="Century Gothic"/>
            </a:endParaRPr>
          </a:p>
          <a:p>
            <a:pPr marL="178904" lvl="0" indent="-178904">
              <a:defRPr sz="1800"/>
            </a:pPr>
            <a:r>
              <a:rPr lang="en-GB" sz="2400" dirty="0">
                <a:latin typeface="Century Gothic"/>
                <a:ea typeface="Century Gothic"/>
                <a:cs typeface="Century Gothic"/>
                <a:sym typeface="Century Gothic"/>
              </a:rPr>
              <a:t>Distance selling terms.</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7">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78C926DE-1835-4543-92E8-9FEA4156B350}"/>
              </a:ext>
            </a:extLst>
          </p:cNvPr>
          <p:cNvPicPr>
            <a:picLocks noChangeAspect="1"/>
          </p:cNvPicPr>
          <p:nvPr/>
        </p:nvPicPr>
        <p:blipFill>
          <a:blip r:embed="rId8"/>
          <a:stretch>
            <a:fillRect/>
          </a:stretch>
        </p:blipFill>
        <p:spPr>
          <a:xfrm>
            <a:off x="107004" y="5519451"/>
            <a:ext cx="1091341" cy="1097637"/>
          </a:xfrm>
          <a:prstGeom prst="rect">
            <a:avLst/>
          </a:prstGeom>
        </p:spPr>
      </p:pic>
    </p:spTree>
    <p:extLst>
      <p:ext uri="{BB962C8B-B14F-4D97-AF65-F5344CB8AC3E}">
        <p14:creationId xmlns:p14="http://schemas.microsoft.com/office/powerpoint/2010/main" val="189111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0742-7BC9-4CA6-812B-1ABF0539BEB2}"/>
              </a:ext>
            </a:extLst>
          </p:cNvPr>
          <p:cNvSpPr>
            <a:spLocks noGrp="1"/>
          </p:cNvSpPr>
          <p:nvPr>
            <p:ph type="title"/>
          </p:nvPr>
        </p:nvSpPr>
        <p:spPr>
          <a:xfrm>
            <a:off x="221256" y="365126"/>
            <a:ext cx="11787130" cy="1067068"/>
          </a:xfrm>
        </p:spPr>
        <p:txBody>
          <a:bodyPr>
            <a:normAutofit/>
          </a:bodyPr>
          <a:lstStyle/>
          <a:p>
            <a:r>
              <a:rPr lang="en-GB" sz="3600" b="1" dirty="0">
                <a:latin typeface="Century Gothic" panose="020B0502020202020204" pitchFamily="34" charset="0"/>
              </a:rPr>
              <a:t>Financial Services</a:t>
            </a:r>
          </a:p>
        </p:txBody>
      </p:sp>
      <p:sp>
        <p:nvSpPr>
          <p:cNvPr id="3" name="Content Placeholder 2">
            <a:extLst>
              <a:ext uri="{FF2B5EF4-FFF2-40B4-BE49-F238E27FC236}">
                <a16:creationId xmlns:a16="http://schemas.microsoft.com/office/drawing/2014/main" id="{C065BB3E-C64D-4339-B7FB-FAEA71B2052F}"/>
              </a:ext>
            </a:extLst>
          </p:cNvPr>
          <p:cNvSpPr>
            <a:spLocks noGrp="1"/>
          </p:cNvSpPr>
          <p:nvPr>
            <p:ph idx="1"/>
          </p:nvPr>
        </p:nvSpPr>
        <p:spPr>
          <a:xfrm>
            <a:off x="221256" y="1432194"/>
            <a:ext cx="11368489" cy="4087257"/>
          </a:xfrm>
        </p:spPr>
        <p:txBody>
          <a:bodyPr>
            <a:normAutofit/>
          </a:bodyPr>
          <a:lstStyle/>
          <a:p>
            <a:r>
              <a:rPr lang="en-GB" sz="2400" dirty="0">
                <a:latin typeface="Century Gothic" panose="020B0502020202020204" pitchFamily="34" charset="0"/>
              </a:rPr>
              <a:t>38 Final notices issued to dealers in 2018;</a:t>
            </a:r>
          </a:p>
          <a:p>
            <a:r>
              <a:rPr lang="en-GB" sz="2400" dirty="0">
                <a:latin typeface="Century Gothic" panose="020B0502020202020204" pitchFamily="34" charset="0"/>
                <a:hlinkClick r:id="rId3"/>
              </a:rPr>
              <a:t>New FCA rules relating to assessing creditworthiness</a:t>
            </a:r>
            <a:r>
              <a:rPr lang="en-GB" sz="2400" dirty="0">
                <a:latin typeface="Century Gothic" panose="020B0502020202020204" pitchFamily="34" charset="0"/>
              </a:rPr>
              <a:t> – November 2018;</a:t>
            </a:r>
          </a:p>
          <a:p>
            <a:r>
              <a:rPr lang="en-GB" sz="2400" dirty="0">
                <a:latin typeface="Century Gothic" panose="020B0502020202020204" pitchFamily="34" charset="0"/>
                <a:hlinkClick r:id="rId4" action="ppaction://hlinkfile"/>
              </a:rPr>
              <a:t>FCA warns Motor Finance firms to comply with financial promotion rules in social media advertisements </a:t>
            </a:r>
            <a:r>
              <a:rPr lang="en-GB" sz="2400" dirty="0">
                <a:latin typeface="Century Gothic" panose="020B0502020202020204" pitchFamily="34" charset="0"/>
              </a:rPr>
              <a:t>– November 2018;</a:t>
            </a:r>
          </a:p>
          <a:p>
            <a:r>
              <a:rPr lang="en-GB" sz="2400" dirty="0">
                <a:latin typeface="Century Gothic" panose="020B0502020202020204" pitchFamily="34" charset="0"/>
                <a:hlinkClick r:id="rId5"/>
              </a:rPr>
              <a:t>FCA automotive final report expected by end of 2018</a:t>
            </a:r>
            <a:r>
              <a:rPr lang="en-GB" sz="2400" dirty="0">
                <a:latin typeface="Century Gothic" panose="020B0502020202020204" pitchFamily="34" charset="0"/>
              </a:rPr>
              <a:t>;</a:t>
            </a:r>
          </a:p>
          <a:p>
            <a:r>
              <a:rPr lang="en-GB" sz="2400" dirty="0">
                <a:latin typeface="Century Gothic" panose="020B0502020202020204" pitchFamily="34" charset="0"/>
                <a:hlinkClick r:id="rId6"/>
              </a:rPr>
              <a:t>Admiral Car Finance recent report has revealed that just 1 in 10 people understand common industry terminology</a:t>
            </a:r>
            <a:r>
              <a:rPr lang="en-GB" sz="2400" dirty="0">
                <a:latin typeface="Century Gothic" panose="020B0502020202020204" pitchFamily="34" charset="0"/>
              </a:rPr>
              <a:t>.</a:t>
            </a:r>
          </a:p>
        </p:txBody>
      </p:sp>
      <p:pic>
        <p:nvPicPr>
          <p:cNvPr id="4" name="image1.jpg">
            <a:extLst>
              <a:ext uri="{FF2B5EF4-FFF2-40B4-BE49-F238E27FC236}">
                <a16:creationId xmlns:a16="http://schemas.microsoft.com/office/drawing/2014/main" id="{7EB7A9FC-8838-4CCF-B13A-156171A13932}"/>
              </a:ext>
            </a:extLst>
          </p:cNvPr>
          <p:cNvPicPr/>
          <p:nvPr/>
        </p:nvPicPr>
        <p:blipFill>
          <a:blip r:embed="rId7">
            <a:extLst/>
          </a:blip>
          <a:stretch>
            <a:fillRect/>
          </a:stretch>
        </p:blipFill>
        <p:spPr>
          <a:xfrm>
            <a:off x="10605733" y="5592276"/>
            <a:ext cx="1188090" cy="688893"/>
          </a:xfrm>
          <a:prstGeom prst="rect">
            <a:avLst/>
          </a:prstGeom>
          <a:ln w="12700">
            <a:miter lim="400000"/>
          </a:ln>
        </p:spPr>
      </p:pic>
      <p:sp>
        <p:nvSpPr>
          <p:cNvPr id="5" name="Shape 51">
            <a:extLst>
              <a:ext uri="{FF2B5EF4-FFF2-40B4-BE49-F238E27FC236}">
                <a16:creationId xmlns:a16="http://schemas.microsoft.com/office/drawing/2014/main" id="{CF9AD400-2A57-4D2F-9C92-7310F9A6162B}"/>
              </a:ext>
            </a:extLst>
          </p:cNvPr>
          <p:cNvSpPr/>
          <p:nvPr/>
        </p:nvSpPr>
        <p:spPr>
          <a:xfrm>
            <a:off x="10314561" y="6297757"/>
            <a:ext cx="1770435" cy="36933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a:latin typeface="Century Gothic"/>
                <a:ea typeface="Century Gothic"/>
                <a:cs typeface="Century Gothic"/>
                <a:sym typeface="Century Gothic"/>
              </a:defRPr>
            </a:lvl1pPr>
          </a:lstStyle>
          <a:p>
            <a:pPr>
              <a:defRPr sz="1800"/>
            </a:pPr>
            <a:r>
              <a:rPr dirty="0"/>
              <a:t>Law innovated</a:t>
            </a:r>
          </a:p>
        </p:txBody>
      </p:sp>
      <p:pic>
        <p:nvPicPr>
          <p:cNvPr id="6" name="Picture 5">
            <a:extLst>
              <a:ext uri="{FF2B5EF4-FFF2-40B4-BE49-F238E27FC236}">
                <a16:creationId xmlns:a16="http://schemas.microsoft.com/office/drawing/2014/main" id="{1D0BACFE-8BAB-4C8E-A9EB-ED621DD8E6B0}"/>
              </a:ext>
            </a:extLst>
          </p:cNvPr>
          <p:cNvPicPr>
            <a:picLocks noChangeAspect="1"/>
          </p:cNvPicPr>
          <p:nvPr/>
        </p:nvPicPr>
        <p:blipFill>
          <a:blip r:embed="rId8"/>
          <a:stretch>
            <a:fillRect/>
          </a:stretch>
        </p:blipFill>
        <p:spPr>
          <a:xfrm>
            <a:off x="107004" y="5569452"/>
            <a:ext cx="1091341" cy="1097637"/>
          </a:xfrm>
          <a:prstGeom prst="rect">
            <a:avLst/>
          </a:prstGeom>
        </p:spPr>
      </p:pic>
    </p:spTree>
    <p:extLst>
      <p:ext uri="{BB962C8B-B14F-4D97-AF65-F5344CB8AC3E}">
        <p14:creationId xmlns:p14="http://schemas.microsoft.com/office/powerpoint/2010/main" val="247062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3465</TotalTime>
  <Words>897</Words>
  <Application>Microsoft Office PowerPoint</Application>
  <PresentationFormat>Widescreen</PresentationFormat>
  <Paragraphs>130</Paragraphs>
  <Slides>18</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Century Gothic</vt:lpstr>
      <vt:lpstr>Nissan Brand Bold</vt:lpstr>
      <vt:lpstr>Verdana</vt:lpstr>
      <vt:lpstr>Wingdings</vt:lpstr>
      <vt:lpstr>Office Theme</vt:lpstr>
      <vt:lpstr>PowerPoint Presentation</vt:lpstr>
      <vt:lpstr>What are the Legal changes that are having the biggest impact on the automotive sector now and into 2019?</vt:lpstr>
      <vt:lpstr>Agenda</vt:lpstr>
      <vt:lpstr>The Motor Ombudsman</vt:lpstr>
      <vt:lpstr>Radius Law</vt:lpstr>
      <vt:lpstr>Housekeeping points</vt:lpstr>
      <vt:lpstr>Energy consumption and emissions</vt:lpstr>
      <vt:lpstr>Consumer</vt:lpstr>
      <vt:lpstr>Financial Services</vt:lpstr>
      <vt:lpstr>Competition laws</vt:lpstr>
      <vt:lpstr>Employment</vt:lpstr>
      <vt:lpstr>Advertising and Marketing</vt:lpstr>
      <vt:lpstr>Automated vehicles</vt:lpstr>
      <vt:lpstr>Data Security</vt:lpstr>
      <vt:lpstr>Corporate Governance</vt:lpstr>
      <vt:lpstr>PowerPoint Presentation</vt:lpstr>
      <vt:lpstr>Radius Law  keeping you up to date  Iain Larkins, Director, Radius Law Limited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Larkins</dc:creator>
  <cp:lastModifiedBy>Iain Larkins</cp:lastModifiedBy>
  <cp:revision>25</cp:revision>
  <dcterms:created xsi:type="dcterms:W3CDTF">2018-12-03T16:06:57Z</dcterms:created>
  <dcterms:modified xsi:type="dcterms:W3CDTF">2018-12-17T06:19:03Z</dcterms:modified>
</cp:coreProperties>
</file>